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handoutMasterIdLst>
    <p:handoutMasterId r:id="rId26"/>
  </p:handoutMasterIdLst>
  <p:sldIdLst>
    <p:sldId id="7546" r:id="rId5"/>
    <p:sldId id="282" r:id="rId6"/>
    <p:sldId id="7716" r:id="rId7"/>
    <p:sldId id="7698" r:id="rId8"/>
    <p:sldId id="7722" r:id="rId9"/>
    <p:sldId id="7682" r:id="rId10"/>
    <p:sldId id="7723" r:id="rId11"/>
    <p:sldId id="7721" r:id="rId12"/>
    <p:sldId id="7703" r:id="rId13"/>
    <p:sldId id="7651" r:id="rId14"/>
    <p:sldId id="7705" r:id="rId15"/>
    <p:sldId id="7687" r:id="rId16"/>
    <p:sldId id="7686" r:id="rId17"/>
    <p:sldId id="7711" r:id="rId18"/>
    <p:sldId id="7688" r:id="rId19"/>
    <p:sldId id="7692" r:id="rId20"/>
    <p:sldId id="7724" r:id="rId21"/>
    <p:sldId id="7725" r:id="rId22"/>
    <p:sldId id="7708" r:id="rId23"/>
    <p:sldId id="7697" r:id="rId24"/>
  </p:sldIdLst>
  <p:sldSz cx="12192000" cy="6858000"/>
  <p:notesSz cx="6797675" cy="9928225"/>
  <p:embeddedFontLst>
    <p:embeddedFont>
      <p:font typeface="Calibri" panose="020F050202020403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
      <p:font typeface="Roboto Light" panose="02000000000000000000" pitchFamily="2" charset="0"/>
      <p:regular r:id="rId35"/>
      <p:italic r:id="rId36"/>
    </p:embeddedFont>
    <p:embeddedFont>
      <p:font typeface="Roboto Medium" panose="02000000000000000000" pitchFamily="2" charset="0"/>
      <p:regular r:id="rId37"/>
      <p:italic r:id="rId38"/>
    </p:embeddedFont>
  </p:embeddedFontLst>
  <p:custDataLst>
    <p:tags r:id="rId39"/>
  </p:custDataLst>
  <p:defaultTextStyle>
    <a:defPPr>
      <a:defRPr lang="sv-SE"/>
    </a:defPPr>
    <a:lvl1pPr algn="l" defTabSz="912813" rtl="0" eaLnBrk="0" fontAlgn="base" hangingPunct="0">
      <a:spcBef>
        <a:spcPct val="0"/>
      </a:spcBef>
      <a:spcAft>
        <a:spcPct val="0"/>
      </a:spcAft>
      <a:defRPr kern="1200">
        <a:solidFill>
          <a:schemeClr val="tx1"/>
        </a:solidFill>
        <a:latin typeface="Roboto Light" pitchFamily="2"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Roboto Light" pitchFamily="2"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Roboto Light" pitchFamily="2"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Roboto Light" pitchFamily="2"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Roboto Light" pitchFamily="2" charset="0"/>
        <a:ea typeface="+mn-ea"/>
        <a:cs typeface="+mn-cs"/>
      </a:defRPr>
    </a:lvl5pPr>
    <a:lvl6pPr marL="2286000" algn="l" defTabSz="914400" rtl="0" eaLnBrk="1" latinLnBrk="0" hangingPunct="1">
      <a:defRPr kern="1200">
        <a:solidFill>
          <a:schemeClr val="tx1"/>
        </a:solidFill>
        <a:latin typeface="Roboto Light" pitchFamily="2" charset="0"/>
        <a:ea typeface="+mn-ea"/>
        <a:cs typeface="+mn-cs"/>
      </a:defRPr>
    </a:lvl6pPr>
    <a:lvl7pPr marL="2743200" algn="l" defTabSz="914400" rtl="0" eaLnBrk="1" latinLnBrk="0" hangingPunct="1">
      <a:defRPr kern="1200">
        <a:solidFill>
          <a:schemeClr val="tx1"/>
        </a:solidFill>
        <a:latin typeface="Roboto Light" pitchFamily="2" charset="0"/>
        <a:ea typeface="+mn-ea"/>
        <a:cs typeface="+mn-cs"/>
      </a:defRPr>
    </a:lvl7pPr>
    <a:lvl8pPr marL="3200400" algn="l" defTabSz="914400" rtl="0" eaLnBrk="1" latinLnBrk="0" hangingPunct="1">
      <a:defRPr kern="1200">
        <a:solidFill>
          <a:schemeClr val="tx1"/>
        </a:solidFill>
        <a:latin typeface="Roboto Light" pitchFamily="2" charset="0"/>
        <a:ea typeface="+mn-ea"/>
        <a:cs typeface="+mn-cs"/>
      </a:defRPr>
    </a:lvl8pPr>
    <a:lvl9pPr marL="3657600" algn="l" defTabSz="914400" rtl="0" eaLnBrk="1" latinLnBrk="0" hangingPunct="1">
      <a:defRPr kern="1200">
        <a:solidFill>
          <a:schemeClr val="tx1"/>
        </a:solidFill>
        <a:latin typeface="Roboto Light" pitchFamily="2" charset="0"/>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15:clr>
            <a:srgbClr val="A4A3A4"/>
          </p15:clr>
        </p15:guide>
        <p15:guide id="3" orient="horz" pos="1185" userDrawn="1">
          <p15:clr>
            <a:srgbClr val="A4A3A4"/>
          </p15:clr>
        </p15:guide>
        <p15:guide id="4" pos="438">
          <p15:clr>
            <a:srgbClr val="A4A3A4"/>
          </p15:clr>
        </p15:guide>
        <p15:guide id="5" orient="horz" pos="845" userDrawn="1">
          <p15:clr>
            <a:srgbClr val="A4A3A4"/>
          </p15:clr>
        </p15:guide>
        <p15:guide id="6" orient="horz" pos="2137" userDrawn="1">
          <p15:clr>
            <a:srgbClr val="A4A3A4"/>
          </p15:clr>
        </p15:guide>
        <p15:guide id="7" orient="horz" pos="3113" userDrawn="1">
          <p15:clr>
            <a:srgbClr val="A4A3A4"/>
          </p15:clr>
        </p15:guide>
        <p15:guide id="9" orient="horz" pos="3793" userDrawn="1">
          <p15:clr>
            <a:srgbClr val="A4A3A4"/>
          </p15:clr>
        </p15:guide>
        <p15:guide id="10" orient="horz" pos="24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Ryvang" initials="" lastIdx="3" clrIdx="0"/>
  <p:cmAuthor id="2" name="Richard Bethell" initials="RB" lastIdx="19" clrIdx="1">
    <p:extLst>
      <p:ext uri="{19B8F6BF-5375-455C-9EA6-DF929625EA0E}">
        <p15:presenceInfo xmlns:p15="http://schemas.microsoft.com/office/powerpoint/2012/main" userId="S-1-5-21-2000478354-515967899-839522115-12186" providerId="AD"/>
      </p:ext>
    </p:extLst>
  </p:cmAuthor>
  <p:cmAuthor id="3" name="Linda Basse" initials="LB" lastIdx="8" clrIdx="2">
    <p:extLst>
      <p:ext uri="{19B8F6BF-5375-455C-9EA6-DF929625EA0E}">
        <p15:presenceInfo xmlns:p15="http://schemas.microsoft.com/office/powerpoint/2012/main" userId="S-1-5-21-2000478354-515967899-839522115-16682" providerId="AD"/>
      </p:ext>
    </p:extLst>
  </p:cmAuthor>
  <p:cmAuthor id="4" name="Christina Herder" initials="CH" lastIdx="13" clrIdx="3">
    <p:extLst>
      <p:ext uri="{19B8F6BF-5375-455C-9EA6-DF929625EA0E}">
        <p15:presenceInfo xmlns:p15="http://schemas.microsoft.com/office/powerpoint/2012/main" userId="S-1-5-21-2000478354-515967899-839522115-15615" providerId="AD"/>
      </p:ext>
    </p:extLst>
  </p:cmAuthor>
  <p:cmAuthor id="5" name="Marie Ryvang" initials="MR" lastIdx="4" clrIdx="4">
    <p:extLst>
      <p:ext uri="{19B8F6BF-5375-455C-9EA6-DF929625EA0E}">
        <p15:presenceInfo xmlns:p15="http://schemas.microsoft.com/office/powerpoint/2012/main" userId="S-1-5-21-2000478354-515967899-839522115-4239" providerId="AD"/>
      </p:ext>
    </p:extLst>
  </p:cmAuthor>
  <p:cmAuthor id="6" name="Yilmaz Mahshid" initials="YM" lastIdx="2" clrIdx="5">
    <p:extLst>
      <p:ext uri="{19B8F6BF-5375-455C-9EA6-DF929625EA0E}">
        <p15:presenceInfo xmlns:p15="http://schemas.microsoft.com/office/powerpoint/2012/main" userId="S::YilMah@medivir.com::96743cc7-d4c8-4b27-beb0-0c644b8b4d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1F1F1"/>
    <a:srgbClr val="D2D2D2"/>
    <a:srgbClr val="DFDFDF"/>
    <a:srgbClr val="BFBFBF"/>
    <a:srgbClr val="111820"/>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9F820-296C-410C-8006-25811AF8E910}" v="31" dt="2022-05-20T11:51:32.202"/>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883" autoAdjust="0"/>
  </p:normalViewPr>
  <p:slideViewPr>
    <p:cSldViewPr snapToGrid="0">
      <p:cViewPr varScale="1">
        <p:scale>
          <a:sx n="63" d="100"/>
          <a:sy n="63" d="100"/>
        </p:scale>
        <p:origin x="708" y="64"/>
      </p:cViewPr>
      <p:guideLst>
        <p:guide orient="horz"/>
        <p:guide/>
        <p:guide orient="horz" pos="1185"/>
        <p:guide pos="438"/>
        <p:guide orient="horz" pos="845"/>
        <p:guide orient="horz" pos="2137"/>
        <p:guide orient="horz" pos="3113"/>
        <p:guide orient="horz" pos="3793"/>
        <p:guide orient="horz" pos="2432"/>
      </p:guideLst>
    </p:cSldViewPr>
  </p:slideViewPr>
  <p:notesTextViewPr>
    <p:cViewPr>
      <p:scale>
        <a:sx n="3" d="2"/>
        <a:sy n="3" d="2"/>
      </p:scale>
      <p:origin x="0" y="0"/>
    </p:cViewPr>
  </p:notesTextViewPr>
  <p:sorterViewPr>
    <p:cViewPr>
      <p:scale>
        <a:sx n="80" d="100"/>
        <a:sy n="80" d="100"/>
      </p:scale>
      <p:origin x="0" y="-32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yvang" userId="2b16aa65-31d8-4421-a1cc-1f5892fa38c4" providerId="ADAL" clId="{ABB9F820-296C-410C-8006-25811AF8E910}"/>
    <pc:docChg chg="modSld">
      <pc:chgData name="Marie Ryvang" userId="2b16aa65-31d8-4421-a1cc-1f5892fa38c4" providerId="ADAL" clId="{ABB9F820-296C-410C-8006-25811AF8E910}" dt="2022-05-20T11:51:32.202" v="30" actId="1036"/>
      <pc:docMkLst>
        <pc:docMk/>
      </pc:docMkLst>
      <pc:sldChg chg="modSp">
        <pc:chgData name="Marie Ryvang" userId="2b16aa65-31d8-4421-a1cc-1f5892fa38c4" providerId="ADAL" clId="{ABB9F820-296C-410C-8006-25811AF8E910}" dt="2022-05-20T11:51:32.202" v="30" actId="1036"/>
        <pc:sldMkLst>
          <pc:docMk/>
          <pc:sldMk cId="0" sldId="7546"/>
        </pc:sldMkLst>
        <pc:spChg chg="mod">
          <ac:chgData name="Marie Ryvang" userId="2b16aa65-31d8-4421-a1cc-1f5892fa38c4" providerId="ADAL" clId="{ABB9F820-296C-410C-8006-25811AF8E910}" dt="2022-05-20T11:51:32.202" v="30" actId="1036"/>
          <ac:spMkLst>
            <pc:docMk/>
            <pc:sldMk cId="0" sldId="7546"/>
            <ac:spMk id="2" creationId="{79F583D0-C574-49E7-859B-39C7C811255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edivir-my.sharepoint.com/personal/katjan_medivir_com/Documents/Skrivbordet/---%20Medivir%20Consultancy/MIV-818/External%20presentations/HCC%20and%20CRC%20markets%20(2021-04-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GB" sz="1400"/>
              <a:t>HCC: Combination therapies drive growth</a:t>
            </a:r>
            <a:endParaRPr lang="sv-SE" sz="1400"/>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sv-SE"/>
        </a:p>
      </c:txPr>
    </c:title>
    <c:autoTitleDeleted val="0"/>
    <c:plotArea>
      <c:layout>
        <c:manualLayout>
          <c:layoutTarget val="inner"/>
          <c:xMode val="edge"/>
          <c:yMode val="edge"/>
          <c:x val="2.8976975853280674E-2"/>
          <c:y val="0.12443731518085305"/>
          <c:w val="0.94204604829343863"/>
          <c:h val="0.69191973064411705"/>
        </c:manualLayout>
      </c:layout>
      <c:barChart>
        <c:barDir val="col"/>
        <c:grouping val="stacked"/>
        <c:varyColors val="0"/>
        <c:ser>
          <c:idx val="0"/>
          <c:order val="0"/>
          <c:tx>
            <c:strRef>
              <c:f>'[HCC and CRC markets (2021-04-19).xlsx]Sheet1'!$D$25</c:f>
              <c:strCache>
                <c:ptCount val="1"/>
                <c:pt idx="0">
                  <c:v>US</c:v>
                </c:pt>
              </c:strCache>
            </c:strRef>
          </c:tx>
          <c:spPr>
            <a:solidFill>
              <a:schemeClr val="accent1">
                <a:alpha val="85000"/>
              </a:schemeClr>
            </a:solidFill>
            <a:ln w="9525" cap="flat" cmpd="sng" algn="ctr">
              <a:solidFill>
                <a:schemeClr val="lt1">
                  <a:alpha val="50000"/>
                </a:schemeClr>
              </a:solidFill>
              <a:round/>
            </a:ln>
            <a:effectLst/>
          </c:spPr>
          <c:invertIfNegative val="0"/>
          <c:cat>
            <c:numRef>
              <c:f>'[HCC and CRC markets (2021-04-19).xlsx]Sheet1'!$E$24:$F$24</c:f>
              <c:numCache>
                <c:formatCode>General</c:formatCode>
                <c:ptCount val="2"/>
                <c:pt idx="0">
                  <c:v>2020</c:v>
                </c:pt>
                <c:pt idx="1">
                  <c:v>2029</c:v>
                </c:pt>
              </c:numCache>
            </c:numRef>
          </c:cat>
          <c:val>
            <c:numRef>
              <c:f>'[HCC and CRC markets (2021-04-19).xlsx]Sheet1'!$E$25:$F$25</c:f>
              <c:numCache>
                <c:formatCode>#,##0</c:formatCode>
                <c:ptCount val="2"/>
                <c:pt idx="0">
                  <c:v>525.50732309807847</c:v>
                </c:pt>
                <c:pt idx="1">
                  <c:v>1838.2998682893722</c:v>
                </c:pt>
              </c:numCache>
            </c:numRef>
          </c:val>
          <c:extLst>
            <c:ext xmlns:c16="http://schemas.microsoft.com/office/drawing/2014/chart" uri="{C3380CC4-5D6E-409C-BE32-E72D297353CC}">
              <c16:uniqueId val="{00000000-3D72-4379-85D5-9DBA06597396}"/>
            </c:ext>
          </c:extLst>
        </c:ser>
        <c:ser>
          <c:idx val="1"/>
          <c:order val="1"/>
          <c:tx>
            <c:strRef>
              <c:f>'[HCC and CRC markets (2021-04-19).xlsx]Sheet1'!$D$26</c:f>
              <c:strCache>
                <c:ptCount val="1"/>
                <c:pt idx="0">
                  <c:v>Europe 5</c:v>
                </c:pt>
              </c:strCache>
            </c:strRef>
          </c:tx>
          <c:spPr>
            <a:solidFill>
              <a:schemeClr val="accent2">
                <a:alpha val="85000"/>
              </a:schemeClr>
            </a:solidFill>
            <a:ln w="9525" cap="flat" cmpd="sng" algn="ctr">
              <a:solidFill>
                <a:schemeClr val="lt1">
                  <a:alpha val="50000"/>
                </a:schemeClr>
              </a:solidFill>
              <a:round/>
            </a:ln>
            <a:effectLst/>
          </c:spPr>
          <c:invertIfNegative val="0"/>
          <c:cat>
            <c:numRef>
              <c:f>'[HCC and CRC markets (2021-04-19).xlsx]Sheet1'!$E$24:$F$24</c:f>
              <c:numCache>
                <c:formatCode>General</c:formatCode>
                <c:ptCount val="2"/>
                <c:pt idx="0">
                  <c:v>2020</c:v>
                </c:pt>
                <c:pt idx="1">
                  <c:v>2029</c:v>
                </c:pt>
              </c:numCache>
            </c:numRef>
          </c:cat>
          <c:val>
            <c:numRef>
              <c:f>'[HCC and CRC markets (2021-04-19).xlsx]Sheet1'!$E$26:$F$26</c:f>
              <c:numCache>
                <c:formatCode>#,##0</c:formatCode>
                <c:ptCount val="2"/>
                <c:pt idx="0">
                  <c:v>223.36076517963181</c:v>
                </c:pt>
                <c:pt idx="1">
                  <c:v>925.14653693545665</c:v>
                </c:pt>
              </c:numCache>
            </c:numRef>
          </c:val>
          <c:extLst>
            <c:ext xmlns:c16="http://schemas.microsoft.com/office/drawing/2014/chart" uri="{C3380CC4-5D6E-409C-BE32-E72D297353CC}">
              <c16:uniqueId val="{00000001-3D72-4379-85D5-9DBA06597396}"/>
            </c:ext>
          </c:extLst>
        </c:ser>
        <c:ser>
          <c:idx val="2"/>
          <c:order val="2"/>
          <c:tx>
            <c:strRef>
              <c:f>'[HCC and CRC markets (2021-04-19).xlsx]Sheet1'!$D$27</c:f>
              <c:strCache>
                <c:ptCount val="1"/>
                <c:pt idx="0">
                  <c:v>Japan</c:v>
                </c:pt>
              </c:strCache>
            </c:strRef>
          </c:tx>
          <c:spPr>
            <a:solidFill>
              <a:schemeClr val="accent3">
                <a:alpha val="85000"/>
              </a:schemeClr>
            </a:solidFill>
            <a:ln w="9525" cap="flat" cmpd="sng" algn="ctr">
              <a:solidFill>
                <a:schemeClr val="lt1">
                  <a:alpha val="50000"/>
                </a:schemeClr>
              </a:solidFill>
              <a:round/>
            </a:ln>
            <a:effectLst/>
          </c:spPr>
          <c:invertIfNegative val="0"/>
          <c:cat>
            <c:numRef>
              <c:f>'[HCC and CRC markets (2021-04-19).xlsx]Sheet1'!$E$24:$F$24</c:f>
              <c:numCache>
                <c:formatCode>General</c:formatCode>
                <c:ptCount val="2"/>
                <c:pt idx="0">
                  <c:v>2020</c:v>
                </c:pt>
                <c:pt idx="1">
                  <c:v>2029</c:v>
                </c:pt>
              </c:numCache>
            </c:numRef>
          </c:cat>
          <c:val>
            <c:numRef>
              <c:f>'[HCC and CRC markets (2021-04-19).xlsx]Sheet1'!$E$27:$F$27</c:f>
              <c:numCache>
                <c:formatCode>#,##0</c:formatCode>
                <c:ptCount val="2"/>
                <c:pt idx="0">
                  <c:v>101.81494766080526</c:v>
                </c:pt>
                <c:pt idx="1">
                  <c:v>715.62007228218295</c:v>
                </c:pt>
              </c:numCache>
            </c:numRef>
          </c:val>
          <c:extLst>
            <c:ext xmlns:c16="http://schemas.microsoft.com/office/drawing/2014/chart" uri="{C3380CC4-5D6E-409C-BE32-E72D297353CC}">
              <c16:uniqueId val="{00000002-3D72-4379-85D5-9DBA06597396}"/>
            </c:ext>
          </c:extLst>
        </c:ser>
        <c:ser>
          <c:idx val="3"/>
          <c:order val="3"/>
          <c:tx>
            <c:strRef>
              <c:f>'[HCC and CRC markets (2021-04-19).xlsx]Sheet1'!$D$28</c:f>
              <c:strCache>
                <c:ptCount val="1"/>
                <c:pt idx="0">
                  <c:v>China</c:v>
                </c:pt>
              </c:strCache>
            </c:strRef>
          </c:tx>
          <c:spPr>
            <a:solidFill>
              <a:schemeClr val="accent4">
                <a:alpha val="85000"/>
              </a:schemeClr>
            </a:solidFill>
            <a:ln w="9525" cap="flat" cmpd="sng" algn="ctr">
              <a:solidFill>
                <a:schemeClr val="lt1">
                  <a:alpha val="50000"/>
                </a:schemeClr>
              </a:solidFill>
              <a:round/>
            </a:ln>
            <a:effectLst/>
          </c:spPr>
          <c:invertIfNegative val="0"/>
          <c:cat>
            <c:numRef>
              <c:f>'[HCC and CRC markets (2021-04-19).xlsx]Sheet1'!$E$24:$F$24</c:f>
              <c:numCache>
                <c:formatCode>General</c:formatCode>
                <c:ptCount val="2"/>
                <c:pt idx="0">
                  <c:v>2020</c:v>
                </c:pt>
                <c:pt idx="1">
                  <c:v>2029</c:v>
                </c:pt>
              </c:numCache>
            </c:numRef>
          </c:cat>
          <c:val>
            <c:numRef>
              <c:f>'[HCC and CRC markets (2021-04-19).xlsx]Sheet1'!$E$28:$F$28</c:f>
              <c:numCache>
                <c:formatCode>#,##0</c:formatCode>
                <c:ptCount val="2"/>
                <c:pt idx="0">
                  <c:v>299.14898508072014</c:v>
                </c:pt>
                <c:pt idx="1">
                  <c:v>1818.72592147367</c:v>
                </c:pt>
              </c:numCache>
            </c:numRef>
          </c:val>
          <c:extLst>
            <c:ext xmlns:c16="http://schemas.microsoft.com/office/drawing/2014/chart" uri="{C3380CC4-5D6E-409C-BE32-E72D297353CC}">
              <c16:uniqueId val="{00000003-3D72-4379-85D5-9DBA06597396}"/>
            </c:ext>
          </c:extLst>
        </c:ser>
        <c:dLbls>
          <c:showLegendKey val="0"/>
          <c:showVal val="0"/>
          <c:showCatName val="0"/>
          <c:showSerName val="0"/>
          <c:showPercent val="0"/>
          <c:showBubbleSize val="0"/>
        </c:dLbls>
        <c:gapWidth val="150"/>
        <c:overlap val="100"/>
        <c:axId val="621664808"/>
        <c:axId val="621665136"/>
      </c:barChart>
      <c:catAx>
        <c:axId val="621664808"/>
        <c:scaling>
          <c:orientation val="minMax"/>
        </c:scaling>
        <c:delete val="1"/>
        <c:axPos val="b"/>
        <c:numFmt formatCode="General" sourceLinked="1"/>
        <c:majorTickMark val="none"/>
        <c:minorTickMark val="none"/>
        <c:tickLblPos val="nextTo"/>
        <c:crossAx val="621665136"/>
        <c:crosses val="autoZero"/>
        <c:auto val="1"/>
        <c:lblAlgn val="ctr"/>
        <c:lblOffset val="100"/>
        <c:noMultiLvlLbl val="0"/>
      </c:catAx>
      <c:valAx>
        <c:axId val="621665136"/>
        <c:scaling>
          <c:orientation val="minMax"/>
        </c:scaling>
        <c:delete val="1"/>
        <c:axPos val="l"/>
        <c:numFmt formatCode="#,##0" sourceLinked="1"/>
        <c:majorTickMark val="none"/>
        <c:minorTickMark val="none"/>
        <c:tickLblPos val="nextTo"/>
        <c:crossAx val="6216648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sv-S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33" tIns="45717" rIns="91433" bIns="45717" rtlCol="0"/>
          <a:lstStyle>
            <a:lvl1pPr algn="l" defTabSz="914265" eaLnBrk="1" fontAlgn="auto" hangingPunct="1">
              <a:spcBef>
                <a:spcPts val="0"/>
              </a:spcBef>
              <a:spcAft>
                <a:spcPts val="0"/>
              </a:spcAft>
              <a:defRPr sz="1200">
                <a:latin typeface="+mn-lt"/>
              </a:defRPr>
            </a:lvl1pPr>
          </a:lstStyle>
          <a:p>
            <a:pPr>
              <a:defRPr/>
            </a:pPr>
            <a:endParaRPr lang="sv-SE"/>
          </a:p>
        </p:txBody>
      </p:sp>
      <p:sp>
        <p:nvSpPr>
          <p:cNvPr id="3" name="Date Placeholder 2"/>
          <p:cNvSpPr>
            <a:spLocks noGrp="1"/>
          </p:cNvSpPr>
          <p:nvPr>
            <p:ph type="dt" sz="quarter" idx="1"/>
          </p:nvPr>
        </p:nvSpPr>
        <p:spPr>
          <a:xfrm>
            <a:off x="3849688" y="0"/>
            <a:ext cx="2946400" cy="498475"/>
          </a:xfrm>
          <a:prstGeom prst="rect">
            <a:avLst/>
          </a:prstGeom>
        </p:spPr>
        <p:txBody>
          <a:bodyPr vert="horz" lIns="91433" tIns="45717" rIns="91433" bIns="45717" rtlCol="0"/>
          <a:lstStyle>
            <a:lvl1pPr algn="r" defTabSz="914265" eaLnBrk="1" fontAlgn="auto" hangingPunct="1">
              <a:spcBef>
                <a:spcPts val="0"/>
              </a:spcBef>
              <a:spcAft>
                <a:spcPts val="0"/>
              </a:spcAft>
              <a:defRPr sz="1200">
                <a:latin typeface="+mn-lt"/>
              </a:defRPr>
            </a:lvl1pPr>
          </a:lstStyle>
          <a:p>
            <a:pPr>
              <a:defRPr/>
            </a:pPr>
            <a:fld id="{D3E221F1-A99D-49E3-B55A-4A06771EEE89}" type="datetimeFigureOut">
              <a:rPr lang="sv-SE"/>
              <a:pPr>
                <a:defRPr/>
              </a:pPr>
              <a:t>2022-05-20</a:t>
            </a:fld>
            <a:endParaRPr lang="sv-SE"/>
          </a:p>
        </p:txBody>
      </p:sp>
      <p:sp>
        <p:nvSpPr>
          <p:cNvPr id="4" name="Footer Placeholder 3"/>
          <p:cNvSpPr>
            <a:spLocks noGrp="1"/>
          </p:cNvSpPr>
          <p:nvPr>
            <p:ph type="ftr" sz="quarter" idx="2"/>
          </p:nvPr>
        </p:nvSpPr>
        <p:spPr>
          <a:xfrm>
            <a:off x="0" y="9429750"/>
            <a:ext cx="2946400" cy="498475"/>
          </a:xfrm>
          <a:prstGeom prst="rect">
            <a:avLst/>
          </a:prstGeom>
        </p:spPr>
        <p:txBody>
          <a:bodyPr vert="horz" lIns="91433" tIns="45717" rIns="91433" bIns="45717" rtlCol="0" anchor="b"/>
          <a:lstStyle>
            <a:lvl1pPr algn="l" defTabSz="914265" eaLnBrk="1" fontAlgn="auto" hangingPunct="1">
              <a:spcBef>
                <a:spcPts val="0"/>
              </a:spcBef>
              <a:spcAft>
                <a:spcPts val="0"/>
              </a:spcAft>
              <a:defRPr sz="1200">
                <a:latin typeface="+mn-lt"/>
              </a:defRPr>
            </a:lvl1pPr>
          </a:lstStyle>
          <a:p>
            <a:pPr>
              <a:defRPr/>
            </a:pPr>
            <a:endParaRPr lang="sv-SE"/>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33" tIns="45717" rIns="91433" bIns="45717" rtlCol="0" anchor="b"/>
          <a:lstStyle>
            <a:lvl1pPr algn="r" defTabSz="914265" eaLnBrk="1" fontAlgn="auto" hangingPunct="1">
              <a:spcBef>
                <a:spcPts val="0"/>
              </a:spcBef>
              <a:spcAft>
                <a:spcPts val="0"/>
              </a:spcAft>
              <a:defRPr sz="1200">
                <a:latin typeface="+mn-lt"/>
              </a:defRPr>
            </a:lvl1pPr>
          </a:lstStyle>
          <a:p>
            <a:pPr>
              <a:defRPr/>
            </a:pPr>
            <a:fld id="{2F59608D-A091-4EA2-9FFE-5D173118D239}" type="slidenum">
              <a:rPr lang="sv-SE"/>
              <a:pPr>
                <a:defRPr/>
              </a:pPr>
              <a:t>‹#›</a:t>
            </a:fld>
            <a:endParaRPr lang="sv-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33" tIns="45717" rIns="91433" bIns="45717" rtlCol="0"/>
          <a:lstStyle>
            <a:lvl1pPr algn="l" defTabSz="914265" eaLnBrk="1" fontAlgn="auto" hangingPunct="1">
              <a:spcBef>
                <a:spcPts val="0"/>
              </a:spcBef>
              <a:spcAft>
                <a:spcPts val="0"/>
              </a:spcAft>
              <a:defRPr sz="1200">
                <a:latin typeface="+mn-lt"/>
              </a:defRPr>
            </a:lvl1pPr>
          </a:lstStyle>
          <a:p>
            <a:pPr>
              <a:defRPr/>
            </a:pPr>
            <a:endParaRPr lang="sv-SE"/>
          </a:p>
        </p:txBody>
      </p:sp>
      <p:sp>
        <p:nvSpPr>
          <p:cNvPr id="3" name="Platshållare för datum 2"/>
          <p:cNvSpPr>
            <a:spLocks noGrp="1"/>
          </p:cNvSpPr>
          <p:nvPr>
            <p:ph type="dt" idx="1"/>
          </p:nvPr>
        </p:nvSpPr>
        <p:spPr>
          <a:xfrm>
            <a:off x="3849688" y="0"/>
            <a:ext cx="2946400" cy="498475"/>
          </a:xfrm>
          <a:prstGeom prst="rect">
            <a:avLst/>
          </a:prstGeom>
        </p:spPr>
        <p:txBody>
          <a:bodyPr vert="horz" lIns="91433" tIns="45717" rIns="91433" bIns="45717" rtlCol="0"/>
          <a:lstStyle>
            <a:lvl1pPr algn="r" defTabSz="914265" eaLnBrk="1" fontAlgn="auto" hangingPunct="1">
              <a:spcBef>
                <a:spcPts val="0"/>
              </a:spcBef>
              <a:spcAft>
                <a:spcPts val="0"/>
              </a:spcAft>
              <a:defRPr sz="1200">
                <a:latin typeface="+mn-lt"/>
              </a:defRPr>
            </a:lvl1pPr>
          </a:lstStyle>
          <a:p>
            <a:pPr>
              <a:defRPr/>
            </a:pPr>
            <a:fld id="{DB9B1671-E959-454E-86EE-DA28C34C5621}" type="datetimeFigureOut">
              <a:rPr lang="sv-SE"/>
              <a:pPr>
                <a:defRPr/>
              </a:pPr>
              <a:t>2022-05-20</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3" tIns="45717" rIns="91433" bIns="45717" rtlCol="0" anchor="ctr"/>
          <a:lstStyle/>
          <a:p>
            <a:pPr lvl="0"/>
            <a:endParaRPr lang="sv-SE" noProof="0"/>
          </a:p>
        </p:txBody>
      </p:sp>
      <p:sp>
        <p:nvSpPr>
          <p:cNvPr id="5" name="Platshållare för anteckningar 4"/>
          <p:cNvSpPr>
            <a:spLocks noGrp="1"/>
          </p:cNvSpPr>
          <p:nvPr>
            <p:ph type="body" sz="quarter" idx="3"/>
          </p:nvPr>
        </p:nvSpPr>
        <p:spPr>
          <a:xfrm>
            <a:off x="679450" y="4778375"/>
            <a:ext cx="5438775" cy="3908425"/>
          </a:xfrm>
          <a:prstGeom prst="rect">
            <a:avLst/>
          </a:prstGeom>
        </p:spPr>
        <p:txBody>
          <a:bodyPr vert="horz" lIns="91433" tIns="45717" rIns="91433" bIns="45717" rtlCol="0"/>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0" y="9429750"/>
            <a:ext cx="2946400" cy="498475"/>
          </a:xfrm>
          <a:prstGeom prst="rect">
            <a:avLst/>
          </a:prstGeom>
        </p:spPr>
        <p:txBody>
          <a:bodyPr vert="horz" lIns="91433" tIns="45717" rIns="91433" bIns="45717" rtlCol="0" anchor="b"/>
          <a:lstStyle>
            <a:lvl1pPr algn="l" defTabSz="914265" eaLnBrk="1" fontAlgn="auto" hangingPunct="1">
              <a:spcBef>
                <a:spcPts val="0"/>
              </a:spcBef>
              <a:spcAft>
                <a:spcPts val="0"/>
              </a:spcAft>
              <a:defRPr sz="1200">
                <a:latin typeface="+mn-lt"/>
              </a:defRPr>
            </a:lvl1pPr>
          </a:lstStyle>
          <a:p>
            <a:pPr>
              <a:defRPr/>
            </a:pPr>
            <a:endParaRPr lang="sv-SE"/>
          </a:p>
        </p:txBody>
      </p:sp>
      <p:sp>
        <p:nvSpPr>
          <p:cNvPr id="7" name="Platshållare för bildnummer 6"/>
          <p:cNvSpPr>
            <a:spLocks noGrp="1"/>
          </p:cNvSpPr>
          <p:nvPr>
            <p:ph type="sldNum" sz="quarter" idx="5"/>
          </p:nvPr>
        </p:nvSpPr>
        <p:spPr>
          <a:xfrm>
            <a:off x="3849688" y="9429750"/>
            <a:ext cx="2946400" cy="498475"/>
          </a:xfrm>
          <a:prstGeom prst="rect">
            <a:avLst/>
          </a:prstGeom>
        </p:spPr>
        <p:txBody>
          <a:bodyPr vert="horz" lIns="91433" tIns="45717" rIns="91433" bIns="45717" rtlCol="0" anchor="b"/>
          <a:lstStyle>
            <a:lvl1pPr algn="r" defTabSz="914265" eaLnBrk="1" fontAlgn="auto" hangingPunct="1">
              <a:spcBef>
                <a:spcPts val="0"/>
              </a:spcBef>
              <a:spcAft>
                <a:spcPts val="0"/>
              </a:spcAft>
              <a:defRPr sz="1200">
                <a:latin typeface="+mn-lt"/>
              </a:defRPr>
            </a:lvl1pPr>
          </a:lstStyle>
          <a:p>
            <a:pPr>
              <a:defRPr/>
            </a:pPr>
            <a:fld id="{3C116902-7B2E-415B-8624-16FA531822C8}" type="slidenum">
              <a:rPr lang="sv-SE"/>
              <a:pPr>
                <a:defRPr/>
              </a:pPr>
              <a:t>‹#›</a:t>
            </a:fld>
            <a:endParaRPr lang="sv-SE"/>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5658" algn="l" defTabSz="914265" rtl="0" eaLnBrk="1" latinLnBrk="0" hangingPunct="1">
      <a:defRPr sz="1200" kern="1200">
        <a:solidFill>
          <a:schemeClr val="tx1"/>
        </a:solidFill>
        <a:latin typeface="+mn-lt"/>
        <a:ea typeface="+mn-ea"/>
        <a:cs typeface="+mn-cs"/>
      </a:defRPr>
    </a:lvl6pPr>
    <a:lvl7pPr marL="2742789" algn="l" defTabSz="914265" rtl="0" eaLnBrk="1" latinLnBrk="0" hangingPunct="1">
      <a:defRPr sz="1200" kern="1200">
        <a:solidFill>
          <a:schemeClr val="tx1"/>
        </a:solidFill>
        <a:latin typeface="+mn-lt"/>
        <a:ea typeface="+mn-ea"/>
        <a:cs typeface="+mn-cs"/>
      </a:defRPr>
    </a:lvl7pPr>
    <a:lvl8pPr marL="3199920" algn="l" defTabSz="914265" rtl="0" eaLnBrk="1" latinLnBrk="0" hangingPunct="1">
      <a:defRPr sz="1200" kern="1200">
        <a:solidFill>
          <a:schemeClr val="tx1"/>
        </a:solidFill>
        <a:latin typeface="+mn-lt"/>
        <a:ea typeface="+mn-ea"/>
        <a:cs typeface="+mn-cs"/>
      </a:defRPr>
    </a:lvl8pPr>
    <a:lvl9pPr marL="3657051" algn="l" defTabSz="9142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a:defRPr/>
            </a:pPr>
            <a:fld id="{3C116902-7B2E-415B-8624-16FA531822C8}" type="slidenum">
              <a:rPr lang="sv-SE" smtClean="0"/>
              <a:pPr>
                <a:defRPr/>
              </a:pPr>
              <a:t>1</a:t>
            </a:fld>
            <a:endParaRPr lang="sv-SE"/>
          </a:p>
        </p:txBody>
      </p:sp>
    </p:spTree>
    <p:extLst>
      <p:ext uri="{BB962C8B-B14F-4D97-AF65-F5344CB8AC3E}">
        <p14:creationId xmlns:p14="http://schemas.microsoft.com/office/powerpoint/2010/main" val="288477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3C116902-7B2E-415B-8624-16FA531822C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28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3C116902-7B2E-415B-8624-16FA531822C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3C116902-7B2E-415B-8624-16FA531822C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011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sets the long-term direction of the business</a:t>
            </a:r>
          </a:p>
          <a:p>
            <a:pPr marL="171450" indent="-171450">
              <a:buFont typeface="Wingdings" pitchFamily="2" charset="2"/>
              <a:buChar char="ü"/>
            </a:pPr>
            <a:r>
              <a:rPr lang="en-US" dirty="0"/>
              <a:t>Speaks to the big question of what the brand / indication wants to achieve in the long run</a:t>
            </a:r>
          </a:p>
          <a:p>
            <a:endParaRPr lang="en-US" dirty="0"/>
          </a:p>
          <a:p>
            <a:r>
              <a:rPr lang="en-US" dirty="0"/>
              <a:t>The team needs to be aligned on the current market scenario for the near term strategic description and objectives. The desired market scenario or the market scenario your competition might drive you toward should be applied when describing the mid- and long-term strategic description and key objectives.</a:t>
            </a:r>
          </a:p>
          <a:p>
            <a:endParaRPr lang="en-US" dirty="0"/>
          </a:p>
          <a:p>
            <a:r>
              <a:rPr lang="en-US" dirty="0"/>
              <a:t>For reference, the 4 market scenarios are:</a:t>
            </a:r>
          </a:p>
          <a:p>
            <a:pPr marL="228600" indent="-228600">
              <a:buAutoNum type="arabicParenR"/>
            </a:pPr>
            <a:r>
              <a:rPr lang="en-US" dirty="0"/>
              <a:t>First One</a:t>
            </a:r>
          </a:p>
          <a:p>
            <a:pPr marL="228600" indent="-228600">
              <a:buAutoNum type="arabicParenR"/>
            </a:pPr>
            <a:r>
              <a:rPr lang="en-US" dirty="0"/>
              <a:t>New Treatment Paradigm</a:t>
            </a:r>
          </a:p>
          <a:p>
            <a:pPr marL="228600" indent="-228600">
              <a:buAutoNum type="arabicParenR"/>
            </a:pPr>
            <a:r>
              <a:rPr lang="en-US" dirty="0"/>
              <a:t>Superior Profile to Standard of Care</a:t>
            </a:r>
          </a:p>
          <a:p>
            <a:pPr marL="228600" indent="-228600">
              <a:buAutoNum type="arabicParenR"/>
            </a:pPr>
            <a:r>
              <a:rPr lang="en-US" dirty="0"/>
              <a:t>Limited Differentiation</a:t>
            </a:r>
          </a:p>
          <a:p>
            <a:pPr marL="228600" indent="-228600">
              <a:buAutoNum type="arabicParenR"/>
            </a:pPr>
            <a:endParaRPr lang="en-US" dirty="0"/>
          </a:p>
          <a:p>
            <a:pPr marL="0" indent="0">
              <a:buFontTx/>
              <a:buNone/>
            </a:pPr>
            <a:r>
              <a:rPr lang="en-US" dirty="0"/>
              <a:t>Note: Goals should be written SMART (Specific, Measurable, Achievable, Relevant, and Time-Bound) and as a future outcome.</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E4989-FAC5-4082-A018-6C5021F6B5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889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3C116902-7B2E-415B-8624-16FA531822C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458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
    <p:spTree>
      <p:nvGrpSpPr>
        <p:cNvPr id="1" name=""/>
        <p:cNvGrpSpPr/>
        <p:nvPr/>
      </p:nvGrpSpPr>
      <p:grpSpPr>
        <a:xfrm>
          <a:off x="0" y="0"/>
          <a:ext cx="0" cy="0"/>
          <a:chOff x="0" y="0"/>
          <a:chExt cx="0" cy="0"/>
        </a:xfrm>
      </p:grpSpPr>
      <p:pic>
        <p:nvPicPr>
          <p:cNvPr id="4" name="Bildobjekt 5" descr="En bild som visar inomhus&#10;&#10;Beskrivning genererad med hög exakthet"/>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411B5D05-7678-4CDF-95FD-D364EF185CE1}"/>
              </a:ext>
            </a:extLst>
          </p:cNvPr>
          <p:cNvSpPr>
            <a:spLocks noGrp="1"/>
          </p:cNvSpPr>
          <p:nvPr>
            <p:ph type="ctrTitle"/>
          </p:nvPr>
        </p:nvSpPr>
        <p:spPr>
          <a:xfrm>
            <a:off x="671638" y="2020579"/>
            <a:ext cx="6999612" cy="2387600"/>
          </a:xfrm>
        </p:spPr>
        <p:txBody>
          <a:bodyPr/>
          <a:lstStyle>
            <a:lvl1pPr algn="l">
              <a:lnSpc>
                <a:spcPct val="85000"/>
              </a:lnSpc>
              <a:defRPr sz="4600" cap="all" baseline="0">
                <a:solidFill>
                  <a:schemeClr val="bg1"/>
                </a:solidFill>
              </a:defRPr>
            </a:lvl1pPr>
          </a:lstStyle>
          <a:p>
            <a:r>
              <a:rPr lang="en-US"/>
              <a:t>Click to edit Master title style</a:t>
            </a:r>
            <a:endParaRPr lang="sv-SE"/>
          </a:p>
        </p:txBody>
      </p:sp>
      <p:sp>
        <p:nvSpPr>
          <p:cNvPr id="8" name="Platshållare för text 4">
            <a:extLst>
              <a:ext uri="{FF2B5EF4-FFF2-40B4-BE49-F238E27FC236}">
                <a16:creationId xmlns:a16="http://schemas.microsoft.com/office/drawing/2014/main" id="{E4E7BCCF-6C57-4ADF-9160-DBEA73DB4329}"/>
              </a:ext>
            </a:extLst>
          </p:cNvPr>
          <p:cNvSpPr>
            <a:spLocks noGrp="1"/>
          </p:cNvSpPr>
          <p:nvPr>
            <p:ph type="body" sz="quarter" idx="11"/>
          </p:nvPr>
        </p:nvSpPr>
        <p:spPr>
          <a:xfrm>
            <a:off x="679127" y="4644575"/>
            <a:ext cx="3496363" cy="356303"/>
          </a:xfrm>
        </p:spPr>
        <p:txBody>
          <a:bodyPr/>
          <a:lstStyle>
            <a:lvl1pPr marL="0" indent="0">
              <a:buFontTx/>
              <a:buNone/>
              <a:defRPr sz="1200">
                <a:solidFill>
                  <a:schemeClr val="bg1"/>
                </a:solidFill>
              </a:defRPr>
            </a:lvl1pPr>
            <a:lvl2pPr marL="647634" indent="0">
              <a:buNone/>
              <a:defRPr/>
            </a:lvl2pPr>
          </a:lstStyle>
          <a:p>
            <a:pPr lvl="0"/>
            <a:r>
              <a:rPr lang="en-US"/>
              <a:t>Edit Master text styles</a:t>
            </a:r>
          </a:p>
        </p:txBody>
      </p:sp>
      <p:pic>
        <p:nvPicPr>
          <p:cNvPr id="6" name="Picture 5">
            <a:extLst>
              <a:ext uri="{FF2B5EF4-FFF2-40B4-BE49-F238E27FC236}">
                <a16:creationId xmlns:a16="http://schemas.microsoft.com/office/drawing/2014/main" id="{0F9E8CC2-75A8-4B24-9E10-8BB0AA1A0F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1412" y="6005716"/>
            <a:ext cx="1420813" cy="339035"/>
          </a:xfrm>
          <a:prstGeom prst="rect">
            <a:avLst/>
          </a:prstGeom>
        </p:spPr>
      </p:pic>
    </p:spTree>
    <p:extLst>
      <p:ext uri="{BB962C8B-B14F-4D97-AF65-F5344CB8AC3E}">
        <p14:creationId xmlns:p14="http://schemas.microsoft.com/office/powerpoint/2010/main" val="51631867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Headline for ex. tables">
    <p:bg>
      <p:bgPr>
        <a:solidFill>
          <a:schemeClr val="bg1"/>
        </a:solidFill>
        <a:effectLst/>
      </p:bgPr>
    </p:bg>
    <p:spTree>
      <p:nvGrpSpPr>
        <p:cNvPr id="1" name=""/>
        <p:cNvGrpSpPr/>
        <p:nvPr/>
      </p:nvGrpSpPr>
      <p:grpSpPr>
        <a:xfrm>
          <a:off x="0" y="0"/>
          <a:ext cx="0" cy="0"/>
          <a:chOff x="0" y="0"/>
          <a:chExt cx="0" cy="0"/>
        </a:xfrm>
      </p:grpSpPr>
      <p:sp>
        <p:nvSpPr>
          <p:cNvPr id="3" name="textruta 5"/>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pic>
        <p:nvPicPr>
          <p:cNvPr id="4" name="Bildobjekt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B21D3D2F-FB07-47BE-8E03-5B8453696369}"/>
              </a:ext>
            </a:extLst>
          </p:cNvPr>
          <p:cNvSpPr>
            <a:spLocks noGrp="1"/>
          </p:cNvSpPr>
          <p:nvPr>
            <p:ph type="title"/>
          </p:nvPr>
        </p:nvSpPr>
        <p:spPr>
          <a:xfrm>
            <a:off x="685801" y="56644"/>
            <a:ext cx="10643050" cy="1371645"/>
          </a:xfrm>
        </p:spPr>
        <p:txBody>
          <a:bodyPr/>
          <a:lstStyle>
            <a:lvl1pPr>
              <a:defRPr sz="4500">
                <a:solidFill>
                  <a:schemeClr val="tx2"/>
                </a:solidFill>
              </a:defRPr>
            </a:lvl1pPr>
          </a:lstStyle>
          <a:p>
            <a:r>
              <a:rPr lang="en-US"/>
              <a:t>Click to edit Master title style</a:t>
            </a:r>
            <a:endParaRPr lang="sv-SE"/>
          </a:p>
        </p:txBody>
      </p:sp>
      <p:sp>
        <p:nvSpPr>
          <p:cNvPr id="5" name="Platshållare för sidfot 3"/>
          <p:cNvSpPr>
            <a:spLocks noGrp="1"/>
          </p:cNvSpPr>
          <p:nvPr>
            <p:ph type="ftr" sz="quarter" idx="10"/>
          </p:nvPr>
        </p:nvSpPr>
        <p:spPr/>
        <p:txBody>
          <a:bodyPr/>
          <a:lstStyle>
            <a:lvl1pPr>
              <a:defRPr>
                <a:solidFill>
                  <a:schemeClr val="tx2"/>
                </a:solidFill>
              </a:defRPr>
            </a:lvl1pPr>
          </a:lstStyle>
          <a:p>
            <a:pPr>
              <a:defRPr/>
            </a:pPr>
            <a:endParaRPr lang="sv-SE"/>
          </a:p>
        </p:txBody>
      </p:sp>
      <p:sp>
        <p:nvSpPr>
          <p:cNvPr id="6" name="Platshållare för bildnummer 4"/>
          <p:cNvSpPr>
            <a:spLocks noGrp="1"/>
          </p:cNvSpPr>
          <p:nvPr>
            <p:ph type="sldNum" sz="quarter" idx="11"/>
          </p:nvPr>
        </p:nvSpPr>
        <p:spPr/>
        <p:txBody>
          <a:bodyPr/>
          <a:lstStyle>
            <a:lvl1pPr>
              <a:defRPr>
                <a:solidFill>
                  <a:schemeClr val="tx2"/>
                </a:solidFill>
              </a:defRPr>
            </a:lvl1pPr>
          </a:lstStyle>
          <a:p>
            <a:pPr>
              <a:defRPr/>
            </a:pPr>
            <a:fld id="{FC2A35AE-FA67-423E-80EC-3FB2B6365689}" type="slidenum">
              <a:rPr lang="sv-SE"/>
              <a:pPr>
                <a:defRPr/>
              </a:pPr>
              <a:t>‹#›</a:t>
            </a:fld>
            <a:endParaRPr lang="sv-SE"/>
          </a:p>
        </p:txBody>
      </p:sp>
    </p:spTree>
    <p:extLst>
      <p:ext uri="{BB962C8B-B14F-4D97-AF65-F5344CB8AC3E}">
        <p14:creationId xmlns:p14="http://schemas.microsoft.com/office/powerpoint/2010/main" val="203905829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Diagram. Bars">
    <p:spTree>
      <p:nvGrpSpPr>
        <p:cNvPr id="1" name=""/>
        <p:cNvGrpSpPr/>
        <p:nvPr/>
      </p:nvGrpSpPr>
      <p:grpSpPr>
        <a:xfrm>
          <a:off x="0" y="0"/>
          <a:ext cx="0" cy="0"/>
          <a:chOff x="0" y="0"/>
          <a:chExt cx="0" cy="0"/>
        </a:xfrm>
      </p:grpSpPr>
      <p:sp>
        <p:nvSpPr>
          <p:cNvPr id="5" name="Rektangel 9"/>
          <p:cNvSpPr/>
          <p:nvPr userDrawn="1"/>
        </p:nvSpPr>
        <p:spPr>
          <a:xfrm>
            <a:off x="0" y="0"/>
            <a:ext cx="12192000" cy="6858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sp>
        <p:nvSpPr>
          <p:cNvPr id="6" name="textruta 8"/>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pic>
        <p:nvPicPr>
          <p:cNvPr id="8" name="Bildobjekt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tshållare för diagram 6">
            <a:extLst>
              <a:ext uri="{FF2B5EF4-FFF2-40B4-BE49-F238E27FC236}">
                <a16:creationId xmlns:a16="http://schemas.microsoft.com/office/drawing/2014/main" id="{8FEBCD51-54C7-44C0-82CE-42E202ABD95E}"/>
              </a:ext>
            </a:extLst>
          </p:cNvPr>
          <p:cNvSpPr>
            <a:spLocks noGrp="1"/>
          </p:cNvSpPr>
          <p:nvPr>
            <p:ph type="chart" sz="quarter" idx="15"/>
          </p:nvPr>
        </p:nvSpPr>
        <p:spPr>
          <a:xfrm>
            <a:off x="5964238" y="1971674"/>
            <a:ext cx="4694237" cy="4048125"/>
          </a:xfrm>
        </p:spPr>
        <p:txBody>
          <a:bodyPr rtlCol="0">
            <a:noAutofit/>
          </a:bodyPr>
          <a:lstStyle>
            <a:lvl1pPr marL="0" indent="0" algn="ctr">
              <a:buFontTx/>
              <a:buNone/>
              <a:defRPr sz="1200">
                <a:solidFill>
                  <a:schemeClr val="bg1">
                    <a:lumMod val="65000"/>
                  </a:schemeClr>
                </a:solidFill>
              </a:defRPr>
            </a:lvl1pPr>
          </a:lstStyle>
          <a:p>
            <a:pPr lvl="0"/>
            <a:r>
              <a:rPr lang="en-US" noProof="0"/>
              <a:t>Click icon to add chart</a:t>
            </a:r>
          </a:p>
        </p:txBody>
      </p:sp>
      <p:sp>
        <p:nvSpPr>
          <p:cNvPr id="2" name="Rubrik 1">
            <a:extLst>
              <a:ext uri="{FF2B5EF4-FFF2-40B4-BE49-F238E27FC236}">
                <a16:creationId xmlns:a16="http://schemas.microsoft.com/office/drawing/2014/main" id="{599EF616-B454-4F95-A8A9-D805D8E9FF48}"/>
              </a:ext>
            </a:extLst>
          </p:cNvPr>
          <p:cNvSpPr>
            <a:spLocks noGrp="1"/>
          </p:cNvSpPr>
          <p:nvPr>
            <p:ph type="title"/>
          </p:nvPr>
        </p:nvSpPr>
        <p:spPr>
          <a:xfrm>
            <a:off x="685800" y="628650"/>
            <a:ext cx="5057775" cy="1345007"/>
          </a:xfrm>
        </p:spPr>
        <p:txBody>
          <a:bodyPr/>
          <a:lstStyle>
            <a:lvl1pPr>
              <a:defRPr>
                <a:solidFill>
                  <a:schemeClr val="tx2"/>
                </a:solidFill>
              </a:defRPr>
            </a:lvl1p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F9F74883-B655-40D5-B50B-CAB9C7DCAC2E}"/>
              </a:ext>
            </a:extLst>
          </p:cNvPr>
          <p:cNvSpPr>
            <a:spLocks noGrp="1"/>
          </p:cNvSpPr>
          <p:nvPr>
            <p:ph idx="1"/>
          </p:nvPr>
        </p:nvSpPr>
        <p:spPr>
          <a:xfrm>
            <a:off x="685800" y="2091600"/>
            <a:ext cx="5038725" cy="3561142"/>
          </a:xfrm>
        </p:spPr>
        <p:txBody>
          <a:bodyPr/>
          <a:lstStyle>
            <a:lvl1pPr marL="0" indent="0">
              <a:lnSpc>
                <a:spcPct val="130000"/>
              </a:lnSpc>
              <a:spcBef>
                <a:spcPts val="2000"/>
              </a:spcBef>
              <a:buFontTx/>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Platshållare för sidfot 4"/>
          <p:cNvSpPr>
            <a:spLocks noGrp="1"/>
          </p:cNvSpPr>
          <p:nvPr>
            <p:ph type="ftr" sz="quarter" idx="16"/>
          </p:nvPr>
        </p:nvSpPr>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endParaRPr lang="sv-SE"/>
          </a:p>
        </p:txBody>
      </p:sp>
      <p:sp>
        <p:nvSpPr>
          <p:cNvPr id="10" name="Platshållare för bildnummer 5"/>
          <p:cNvSpPr>
            <a:spLocks noGrp="1"/>
          </p:cNvSpPr>
          <p:nvPr>
            <p:ph type="sldNum" sz="quarter" idx="17"/>
          </p:nvPr>
        </p:nvSpPr>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fld id="{09993A4F-6B59-4E33-9D6E-10820B256DB4}" type="slidenum">
              <a:rPr lang="sv-SE"/>
              <a:pPr>
                <a:defRPr/>
              </a:pPr>
              <a:t>‹#›</a:t>
            </a:fld>
            <a:endParaRPr lang="sv-SE"/>
          </a:p>
        </p:txBody>
      </p:sp>
    </p:spTree>
    <p:extLst>
      <p:ext uri="{BB962C8B-B14F-4D97-AF65-F5344CB8AC3E}">
        <p14:creationId xmlns:p14="http://schemas.microsoft.com/office/powerpoint/2010/main" val="2295029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Diagram. Cirkle">
    <p:spTree>
      <p:nvGrpSpPr>
        <p:cNvPr id="1" name=""/>
        <p:cNvGrpSpPr/>
        <p:nvPr/>
      </p:nvGrpSpPr>
      <p:grpSpPr>
        <a:xfrm>
          <a:off x="0" y="0"/>
          <a:ext cx="0" cy="0"/>
          <a:chOff x="0" y="0"/>
          <a:chExt cx="0" cy="0"/>
        </a:xfrm>
      </p:grpSpPr>
      <p:sp>
        <p:nvSpPr>
          <p:cNvPr id="5" name="Rektangel 9"/>
          <p:cNvSpPr/>
          <p:nvPr userDrawn="1"/>
        </p:nvSpPr>
        <p:spPr>
          <a:xfrm>
            <a:off x="0" y="0"/>
            <a:ext cx="12192000" cy="6858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sp>
        <p:nvSpPr>
          <p:cNvPr id="6" name="textruta 8"/>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pic>
        <p:nvPicPr>
          <p:cNvPr id="8" name="Bildobjekt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tshållare för diagram 6">
            <a:extLst>
              <a:ext uri="{FF2B5EF4-FFF2-40B4-BE49-F238E27FC236}">
                <a16:creationId xmlns:a16="http://schemas.microsoft.com/office/drawing/2014/main" id="{8FEBCD51-54C7-44C0-82CE-42E202ABD95E}"/>
              </a:ext>
            </a:extLst>
          </p:cNvPr>
          <p:cNvSpPr>
            <a:spLocks noGrp="1"/>
          </p:cNvSpPr>
          <p:nvPr>
            <p:ph type="chart" sz="quarter" idx="15"/>
          </p:nvPr>
        </p:nvSpPr>
        <p:spPr>
          <a:xfrm>
            <a:off x="5819338" y="1132884"/>
            <a:ext cx="4861685" cy="4826925"/>
          </a:xfrm>
        </p:spPr>
        <p:txBody>
          <a:bodyPr rtlCol="0">
            <a:noAutofit/>
          </a:bodyPr>
          <a:lstStyle>
            <a:lvl1pPr marL="0" indent="0" algn="ctr">
              <a:buFontTx/>
              <a:buNone/>
              <a:defRPr sz="1200">
                <a:solidFill>
                  <a:schemeClr val="bg1">
                    <a:lumMod val="65000"/>
                  </a:schemeClr>
                </a:solidFill>
              </a:defRPr>
            </a:lvl1pPr>
          </a:lstStyle>
          <a:p>
            <a:pPr lvl="0"/>
            <a:r>
              <a:rPr lang="en-US" noProof="0"/>
              <a:t>Click icon to add chart</a:t>
            </a:r>
          </a:p>
        </p:txBody>
      </p:sp>
      <p:sp>
        <p:nvSpPr>
          <p:cNvPr id="2" name="Rubrik 1">
            <a:extLst>
              <a:ext uri="{FF2B5EF4-FFF2-40B4-BE49-F238E27FC236}">
                <a16:creationId xmlns:a16="http://schemas.microsoft.com/office/drawing/2014/main" id="{599EF616-B454-4F95-A8A9-D805D8E9FF48}"/>
              </a:ext>
            </a:extLst>
          </p:cNvPr>
          <p:cNvSpPr>
            <a:spLocks noGrp="1"/>
          </p:cNvSpPr>
          <p:nvPr>
            <p:ph type="title"/>
          </p:nvPr>
        </p:nvSpPr>
        <p:spPr>
          <a:xfrm>
            <a:off x="685800" y="628650"/>
            <a:ext cx="5057775" cy="1345007"/>
          </a:xfrm>
        </p:spPr>
        <p:txBody>
          <a:bodyPr/>
          <a:lstStyle>
            <a:lvl1pPr>
              <a:defRPr>
                <a:solidFill>
                  <a:schemeClr val="tx2"/>
                </a:solidFill>
              </a:defRPr>
            </a:lvl1p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F9F74883-B655-40D5-B50B-CAB9C7DCAC2E}"/>
              </a:ext>
            </a:extLst>
          </p:cNvPr>
          <p:cNvSpPr>
            <a:spLocks noGrp="1"/>
          </p:cNvSpPr>
          <p:nvPr>
            <p:ph idx="1"/>
          </p:nvPr>
        </p:nvSpPr>
        <p:spPr>
          <a:xfrm>
            <a:off x="685800" y="2091600"/>
            <a:ext cx="5038725" cy="3561142"/>
          </a:xfrm>
        </p:spPr>
        <p:txBody>
          <a:bodyPr/>
          <a:lstStyle>
            <a:lvl1pPr marL="0" indent="0">
              <a:lnSpc>
                <a:spcPct val="130000"/>
              </a:lnSpc>
              <a:spcBef>
                <a:spcPts val="2000"/>
              </a:spcBef>
              <a:buFontTx/>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Platshållare för sidfot 4"/>
          <p:cNvSpPr>
            <a:spLocks noGrp="1"/>
          </p:cNvSpPr>
          <p:nvPr>
            <p:ph type="ftr" sz="quarter" idx="16"/>
          </p:nvPr>
        </p:nvSpPr>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endParaRPr lang="sv-SE"/>
          </a:p>
        </p:txBody>
      </p:sp>
      <p:sp>
        <p:nvSpPr>
          <p:cNvPr id="10" name="Platshållare för bildnummer 5"/>
          <p:cNvSpPr>
            <a:spLocks noGrp="1"/>
          </p:cNvSpPr>
          <p:nvPr>
            <p:ph type="sldNum" sz="quarter" idx="17"/>
          </p:nvPr>
        </p:nvSpPr>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fld id="{B78FD7C6-B828-444B-A234-8035C9DE8D9A}" type="slidenum">
              <a:rPr lang="sv-SE"/>
              <a:pPr>
                <a:defRPr/>
              </a:pPr>
              <a:t>‹#›</a:t>
            </a:fld>
            <a:endParaRPr lang="sv-SE"/>
          </a:p>
        </p:txBody>
      </p:sp>
    </p:spTree>
    <p:extLst>
      <p:ext uri="{BB962C8B-B14F-4D97-AF65-F5344CB8AC3E}">
        <p14:creationId xmlns:p14="http://schemas.microsoft.com/office/powerpoint/2010/main" val="1131125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Four columns">
    <p:spTree>
      <p:nvGrpSpPr>
        <p:cNvPr id="1" name=""/>
        <p:cNvGrpSpPr/>
        <p:nvPr/>
      </p:nvGrpSpPr>
      <p:grpSpPr>
        <a:xfrm>
          <a:off x="0" y="0"/>
          <a:ext cx="0" cy="0"/>
          <a:chOff x="0" y="0"/>
          <a:chExt cx="0" cy="0"/>
        </a:xfrm>
      </p:grpSpPr>
      <p:sp>
        <p:nvSpPr>
          <p:cNvPr id="11" name="Rektangel 32"/>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sp>
        <p:nvSpPr>
          <p:cNvPr id="12" name="textruta 5"/>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bg1"/>
                </a:solidFill>
                <a:ea typeface="Roboto Light" pitchFamily="2" charset="0"/>
                <a:cs typeface="Roboto Light" pitchFamily="2" charset="0"/>
              </a:rPr>
              <a:t>Slide</a:t>
            </a:r>
          </a:p>
        </p:txBody>
      </p:sp>
      <p:pic>
        <p:nvPicPr>
          <p:cNvPr id="13" name="Bildobjekt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B21D3D2F-FB07-47BE-8E03-5B8453696369}"/>
              </a:ext>
            </a:extLst>
          </p:cNvPr>
          <p:cNvSpPr>
            <a:spLocks noGrp="1"/>
          </p:cNvSpPr>
          <p:nvPr>
            <p:ph type="title"/>
          </p:nvPr>
        </p:nvSpPr>
        <p:spPr>
          <a:xfrm>
            <a:off x="632190" y="133349"/>
            <a:ext cx="10693035" cy="1313399"/>
          </a:xfrm>
        </p:spPr>
        <p:txBody>
          <a:bodyPr/>
          <a:lstStyle>
            <a:lvl1pPr>
              <a:defRPr sz="4500">
                <a:solidFill>
                  <a:schemeClr val="bg1"/>
                </a:solidFill>
              </a:defRPr>
            </a:lvl1pPr>
          </a:lstStyle>
          <a:p>
            <a:r>
              <a:rPr lang="en-US"/>
              <a:t>Click to edit Master title style</a:t>
            </a:r>
            <a:endParaRPr lang="sv-SE"/>
          </a:p>
        </p:txBody>
      </p:sp>
      <p:sp>
        <p:nvSpPr>
          <p:cNvPr id="10" name="Platshållare för text 9">
            <a:extLst>
              <a:ext uri="{FF2B5EF4-FFF2-40B4-BE49-F238E27FC236}">
                <a16:creationId xmlns:a16="http://schemas.microsoft.com/office/drawing/2014/main" id="{30DA3088-6F7F-47C2-8F08-A2B5EF1C5D23}"/>
              </a:ext>
            </a:extLst>
          </p:cNvPr>
          <p:cNvSpPr>
            <a:spLocks noGrp="1"/>
          </p:cNvSpPr>
          <p:nvPr>
            <p:ph type="body" sz="quarter" idx="16"/>
          </p:nvPr>
        </p:nvSpPr>
        <p:spPr>
          <a:xfrm>
            <a:off x="657309" y="1530407"/>
            <a:ext cx="4107552" cy="485775"/>
          </a:xfrm>
        </p:spPr>
        <p:txBody>
          <a:bodyPr anchor="b"/>
          <a:lstStyle>
            <a:lvl1pPr marL="0" indent="0">
              <a:lnSpc>
                <a:spcPct val="100000"/>
              </a:lnSpc>
              <a:spcBef>
                <a:spcPts val="0"/>
              </a:spcBef>
              <a:buFontTx/>
              <a:buNone/>
              <a:defRPr sz="1900">
                <a:solidFill>
                  <a:schemeClr val="bg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25" name="Platshållare för text 9">
            <a:extLst>
              <a:ext uri="{FF2B5EF4-FFF2-40B4-BE49-F238E27FC236}">
                <a16:creationId xmlns:a16="http://schemas.microsoft.com/office/drawing/2014/main" id="{C67A871C-5877-424E-B748-24D0AB1729F3}"/>
              </a:ext>
            </a:extLst>
          </p:cNvPr>
          <p:cNvSpPr>
            <a:spLocks noGrp="1"/>
          </p:cNvSpPr>
          <p:nvPr>
            <p:ph type="body" sz="quarter" idx="17"/>
          </p:nvPr>
        </p:nvSpPr>
        <p:spPr>
          <a:xfrm>
            <a:off x="657309" y="2084205"/>
            <a:ext cx="4107552" cy="1040669"/>
          </a:xfrm>
        </p:spPr>
        <p:txBody>
          <a:bodyPr/>
          <a:lstStyle>
            <a:lvl1pPr marL="0" indent="0">
              <a:lnSpc>
                <a:spcPct val="135000"/>
              </a:lnSpc>
              <a:spcBef>
                <a:spcPts val="0"/>
              </a:spcBef>
              <a:buFontTx/>
              <a:buNone/>
              <a:defRPr sz="1400">
                <a:solidFill>
                  <a:schemeClr val="bg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38" name="Platshållare för text 9">
            <a:extLst>
              <a:ext uri="{FF2B5EF4-FFF2-40B4-BE49-F238E27FC236}">
                <a16:creationId xmlns:a16="http://schemas.microsoft.com/office/drawing/2014/main" id="{98254F90-F428-4A49-8BA9-31BCD099DC2C}"/>
              </a:ext>
            </a:extLst>
          </p:cNvPr>
          <p:cNvSpPr>
            <a:spLocks noGrp="1"/>
          </p:cNvSpPr>
          <p:nvPr>
            <p:ph type="body" sz="quarter" idx="18"/>
          </p:nvPr>
        </p:nvSpPr>
        <p:spPr>
          <a:xfrm>
            <a:off x="657309" y="3383483"/>
            <a:ext cx="4107552" cy="485775"/>
          </a:xfrm>
        </p:spPr>
        <p:txBody>
          <a:bodyPr anchor="b"/>
          <a:lstStyle>
            <a:lvl1pPr marL="0" indent="0">
              <a:lnSpc>
                <a:spcPct val="100000"/>
              </a:lnSpc>
              <a:spcBef>
                <a:spcPts val="0"/>
              </a:spcBef>
              <a:buFontTx/>
              <a:buNone/>
              <a:defRPr sz="1900">
                <a:solidFill>
                  <a:schemeClr val="bg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39" name="Platshållare för text 9">
            <a:extLst>
              <a:ext uri="{FF2B5EF4-FFF2-40B4-BE49-F238E27FC236}">
                <a16:creationId xmlns:a16="http://schemas.microsoft.com/office/drawing/2014/main" id="{E096D5E0-4FBA-48E8-A78F-A3F5300BB14F}"/>
              </a:ext>
            </a:extLst>
          </p:cNvPr>
          <p:cNvSpPr>
            <a:spLocks noGrp="1"/>
          </p:cNvSpPr>
          <p:nvPr>
            <p:ph type="body" sz="quarter" idx="19"/>
          </p:nvPr>
        </p:nvSpPr>
        <p:spPr>
          <a:xfrm>
            <a:off x="657309" y="3935933"/>
            <a:ext cx="4107552" cy="1040669"/>
          </a:xfrm>
        </p:spPr>
        <p:txBody>
          <a:bodyPr/>
          <a:lstStyle>
            <a:lvl1pPr marL="0" indent="0">
              <a:lnSpc>
                <a:spcPct val="135000"/>
              </a:lnSpc>
              <a:spcBef>
                <a:spcPts val="0"/>
              </a:spcBef>
              <a:buFontTx/>
              <a:buNone/>
              <a:defRPr sz="1400">
                <a:solidFill>
                  <a:schemeClr val="bg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40" name="Platshållare för text 9">
            <a:extLst>
              <a:ext uri="{FF2B5EF4-FFF2-40B4-BE49-F238E27FC236}">
                <a16:creationId xmlns:a16="http://schemas.microsoft.com/office/drawing/2014/main" id="{DE4E4129-415E-464E-8B8B-7B6D1473A145}"/>
              </a:ext>
            </a:extLst>
          </p:cNvPr>
          <p:cNvSpPr>
            <a:spLocks noGrp="1"/>
          </p:cNvSpPr>
          <p:nvPr>
            <p:ph type="body" sz="quarter" idx="20"/>
          </p:nvPr>
        </p:nvSpPr>
        <p:spPr>
          <a:xfrm>
            <a:off x="6352753" y="1530407"/>
            <a:ext cx="4107552" cy="485775"/>
          </a:xfrm>
        </p:spPr>
        <p:txBody>
          <a:bodyPr anchor="b"/>
          <a:lstStyle>
            <a:lvl1pPr marL="0" indent="0">
              <a:lnSpc>
                <a:spcPct val="100000"/>
              </a:lnSpc>
              <a:spcBef>
                <a:spcPts val="0"/>
              </a:spcBef>
              <a:buFontTx/>
              <a:buNone/>
              <a:defRPr sz="1900">
                <a:solidFill>
                  <a:schemeClr val="bg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42" name="Platshållare för text 9">
            <a:extLst>
              <a:ext uri="{FF2B5EF4-FFF2-40B4-BE49-F238E27FC236}">
                <a16:creationId xmlns:a16="http://schemas.microsoft.com/office/drawing/2014/main" id="{D3755633-F27B-41C4-ACFE-47635661BA22}"/>
              </a:ext>
            </a:extLst>
          </p:cNvPr>
          <p:cNvSpPr>
            <a:spLocks noGrp="1"/>
          </p:cNvSpPr>
          <p:nvPr>
            <p:ph type="body" sz="quarter" idx="21"/>
          </p:nvPr>
        </p:nvSpPr>
        <p:spPr>
          <a:xfrm>
            <a:off x="6352753" y="2082857"/>
            <a:ext cx="4107552" cy="1040669"/>
          </a:xfrm>
        </p:spPr>
        <p:txBody>
          <a:bodyPr/>
          <a:lstStyle>
            <a:lvl1pPr marL="0" indent="0">
              <a:lnSpc>
                <a:spcPct val="135000"/>
              </a:lnSpc>
              <a:spcBef>
                <a:spcPts val="0"/>
              </a:spcBef>
              <a:buFontTx/>
              <a:buNone/>
              <a:defRPr sz="1400">
                <a:solidFill>
                  <a:schemeClr val="bg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43" name="Platshållare för text 9">
            <a:extLst>
              <a:ext uri="{FF2B5EF4-FFF2-40B4-BE49-F238E27FC236}">
                <a16:creationId xmlns:a16="http://schemas.microsoft.com/office/drawing/2014/main" id="{B4553D81-91E0-4CEE-8975-718F7A4D2FBD}"/>
              </a:ext>
            </a:extLst>
          </p:cNvPr>
          <p:cNvSpPr>
            <a:spLocks noGrp="1"/>
          </p:cNvSpPr>
          <p:nvPr>
            <p:ph type="body" sz="quarter" idx="22"/>
          </p:nvPr>
        </p:nvSpPr>
        <p:spPr>
          <a:xfrm>
            <a:off x="6352753" y="3382135"/>
            <a:ext cx="4107552" cy="485775"/>
          </a:xfrm>
        </p:spPr>
        <p:txBody>
          <a:bodyPr anchor="b"/>
          <a:lstStyle>
            <a:lvl1pPr marL="0" indent="0">
              <a:lnSpc>
                <a:spcPct val="100000"/>
              </a:lnSpc>
              <a:spcBef>
                <a:spcPts val="0"/>
              </a:spcBef>
              <a:buFontTx/>
              <a:buNone/>
              <a:defRPr sz="1900">
                <a:solidFill>
                  <a:schemeClr val="bg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44" name="Platshållare för text 9">
            <a:extLst>
              <a:ext uri="{FF2B5EF4-FFF2-40B4-BE49-F238E27FC236}">
                <a16:creationId xmlns:a16="http://schemas.microsoft.com/office/drawing/2014/main" id="{B6A9D308-D002-4239-8334-4F8AC7CFB226}"/>
              </a:ext>
            </a:extLst>
          </p:cNvPr>
          <p:cNvSpPr>
            <a:spLocks noGrp="1"/>
          </p:cNvSpPr>
          <p:nvPr>
            <p:ph type="body" sz="quarter" idx="23"/>
          </p:nvPr>
        </p:nvSpPr>
        <p:spPr>
          <a:xfrm>
            <a:off x="6352753" y="3934585"/>
            <a:ext cx="4107552" cy="1040669"/>
          </a:xfrm>
        </p:spPr>
        <p:txBody>
          <a:bodyPr/>
          <a:lstStyle>
            <a:lvl1pPr marL="0" indent="0">
              <a:lnSpc>
                <a:spcPct val="135000"/>
              </a:lnSpc>
              <a:spcBef>
                <a:spcPts val="0"/>
              </a:spcBef>
              <a:buFontTx/>
              <a:buNone/>
              <a:defRPr sz="1400">
                <a:solidFill>
                  <a:schemeClr val="bg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14" name="Platshållare för sidfot 3"/>
          <p:cNvSpPr>
            <a:spLocks noGrp="1"/>
          </p:cNvSpPr>
          <p:nvPr>
            <p:ph type="ftr" sz="quarter" idx="24"/>
          </p:nvPr>
        </p:nvSpPr>
        <p:spPr/>
        <p:txBody>
          <a:bodyPr/>
          <a:lstStyle>
            <a:lvl1pPr>
              <a:defRPr>
                <a:solidFill>
                  <a:schemeClr val="bg1"/>
                </a:solidFill>
              </a:defRPr>
            </a:lvl1pPr>
          </a:lstStyle>
          <a:p>
            <a:pPr>
              <a:defRPr/>
            </a:pPr>
            <a:endParaRPr lang="sv-SE"/>
          </a:p>
        </p:txBody>
      </p:sp>
      <p:sp>
        <p:nvSpPr>
          <p:cNvPr id="15" name="Platshållare för bildnummer 4"/>
          <p:cNvSpPr>
            <a:spLocks noGrp="1"/>
          </p:cNvSpPr>
          <p:nvPr>
            <p:ph type="sldNum" sz="quarter" idx="25"/>
          </p:nvPr>
        </p:nvSpPr>
        <p:spPr/>
        <p:txBody>
          <a:bodyPr/>
          <a:lstStyle>
            <a:lvl1pPr>
              <a:defRPr>
                <a:solidFill>
                  <a:schemeClr val="bg1"/>
                </a:solidFill>
              </a:defRPr>
            </a:lvl1pPr>
          </a:lstStyle>
          <a:p>
            <a:pPr>
              <a:defRPr/>
            </a:pPr>
            <a:fld id="{2FB3F7E4-CE5B-46A7-9FDB-CD5776F87E12}" type="slidenum">
              <a:rPr lang="sv-SE"/>
              <a:pPr>
                <a:defRPr/>
              </a:pPr>
              <a:t>‹#›</a:t>
            </a:fld>
            <a:endParaRPr lang="sv-SE"/>
          </a:p>
        </p:txBody>
      </p:sp>
    </p:spTree>
    <p:extLst>
      <p:ext uri="{BB962C8B-B14F-4D97-AF65-F5344CB8AC3E}">
        <p14:creationId xmlns:p14="http://schemas.microsoft.com/office/powerpoint/2010/main" val="219919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Text and 50% image">
    <p:spTree>
      <p:nvGrpSpPr>
        <p:cNvPr id="1" name=""/>
        <p:cNvGrpSpPr/>
        <p:nvPr/>
      </p:nvGrpSpPr>
      <p:grpSpPr>
        <a:xfrm>
          <a:off x="0" y="0"/>
          <a:ext cx="0" cy="0"/>
          <a:chOff x="0" y="0"/>
          <a:chExt cx="0" cy="0"/>
        </a:xfrm>
      </p:grpSpPr>
      <p:sp>
        <p:nvSpPr>
          <p:cNvPr id="5" name="textruta 8"/>
          <p:cNvSpPr txBox="1">
            <a:spLocks noChangeArrowheads="1"/>
          </p:cNvSpPr>
          <p:nvPr userDrawn="1"/>
        </p:nvSpPr>
        <p:spPr bwMode="auto">
          <a:xfrm>
            <a:off x="4478338"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sp>
        <p:nvSpPr>
          <p:cNvPr id="12" name="Platshållare för bild 11">
            <a:extLst>
              <a:ext uri="{FF2B5EF4-FFF2-40B4-BE49-F238E27FC236}">
                <a16:creationId xmlns:a16="http://schemas.microsoft.com/office/drawing/2014/main" id="{D3271905-0A8F-4018-AE9A-6612CE30A876}"/>
              </a:ext>
            </a:extLst>
          </p:cNvPr>
          <p:cNvSpPr>
            <a:spLocks noGrp="1"/>
          </p:cNvSpPr>
          <p:nvPr>
            <p:ph type="pic" sz="quarter" idx="14"/>
          </p:nvPr>
        </p:nvSpPr>
        <p:spPr>
          <a:xfrm>
            <a:off x="6109738" y="0"/>
            <a:ext cx="6082262" cy="6858000"/>
          </a:xfrm>
          <a:prstGeom prst="rect">
            <a:avLst/>
          </a:prstGeom>
          <a:solidFill>
            <a:schemeClr val="bg2"/>
          </a:solidFill>
          <a:effectLst/>
        </p:spPr>
        <p:txBody>
          <a:bodyPr rtlCol="0">
            <a:noAutofit/>
          </a:bodyPr>
          <a:lstStyle>
            <a:lvl1pPr marL="0" indent="0" algn="ctr">
              <a:buFontTx/>
              <a:buNone/>
              <a:defRPr sz="1200">
                <a:solidFill>
                  <a:schemeClr val="bg1">
                    <a:lumMod val="65000"/>
                  </a:schemeClr>
                </a:solidFill>
              </a:defRPr>
            </a:lvl1pPr>
          </a:lstStyle>
          <a:p>
            <a:pPr lvl="0"/>
            <a:r>
              <a:rPr lang="en-US" noProof="0"/>
              <a:t>Click icon to add picture</a:t>
            </a:r>
          </a:p>
        </p:txBody>
      </p:sp>
      <p:sp>
        <p:nvSpPr>
          <p:cNvPr id="2" name="Rubrik 1">
            <a:extLst>
              <a:ext uri="{FF2B5EF4-FFF2-40B4-BE49-F238E27FC236}">
                <a16:creationId xmlns:a16="http://schemas.microsoft.com/office/drawing/2014/main" id="{599EF616-B454-4F95-A8A9-D805D8E9FF48}"/>
              </a:ext>
            </a:extLst>
          </p:cNvPr>
          <p:cNvSpPr>
            <a:spLocks noGrp="1"/>
          </p:cNvSpPr>
          <p:nvPr>
            <p:ph type="title"/>
          </p:nvPr>
        </p:nvSpPr>
        <p:spPr>
          <a:xfrm>
            <a:off x="685800" y="628650"/>
            <a:ext cx="5057775" cy="1345007"/>
          </a:xfrm>
        </p:spPr>
        <p:txBody>
          <a:bodyPr/>
          <a:lstStyle>
            <a:lvl1pPr>
              <a:defRPr>
                <a:solidFill>
                  <a:schemeClr val="tx2"/>
                </a:solidFill>
              </a:defRPr>
            </a:lvl1p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F9F74883-B655-40D5-B50B-CAB9C7DCAC2E}"/>
              </a:ext>
            </a:extLst>
          </p:cNvPr>
          <p:cNvSpPr>
            <a:spLocks noGrp="1"/>
          </p:cNvSpPr>
          <p:nvPr>
            <p:ph idx="1"/>
          </p:nvPr>
        </p:nvSpPr>
        <p:spPr>
          <a:xfrm>
            <a:off x="685800" y="2092494"/>
            <a:ext cx="5038725" cy="3790415"/>
          </a:xfrm>
        </p:spPr>
        <p:txBody>
          <a:bodyPr/>
          <a:lstStyle>
            <a:lvl1pPr marL="0" indent="0">
              <a:lnSpc>
                <a:spcPct val="130000"/>
              </a:lnSpc>
              <a:spcBef>
                <a:spcPts val="2000"/>
              </a:spcBef>
              <a:buFontTx/>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Platshållare för sidfot 4"/>
          <p:cNvSpPr>
            <a:spLocks noGrp="1"/>
          </p:cNvSpPr>
          <p:nvPr>
            <p:ph type="ftr" sz="quarter" idx="15"/>
          </p:nvPr>
        </p:nvSpPr>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endParaRPr lang="sv-SE"/>
          </a:p>
        </p:txBody>
      </p:sp>
      <p:sp>
        <p:nvSpPr>
          <p:cNvPr id="7" name="Platshållare för bildnummer 5"/>
          <p:cNvSpPr>
            <a:spLocks noGrp="1"/>
          </p:cNvSpPr>
          <p:nvPr>
            <p:ph type="sldNum" sz="quarter" idx="16"/>
          </p:nvPr>
        </p:nvSpPr>
        <p:spPr>
          <a:xfrm>
            <a:off x="5421313" y="6194425"/>
            <a:ext cx="571500" cy="365125"/>
          </a:xfrm>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fld id="{371B5B96-FB60-4C77-9DEC-5BAFA64F3C7D}" type="slidenum">
              <a:rPr lang="sv-SE"/>
              <a:pPr>
                <a:defRPr/>
              </a:pPr>
              <a:t>‹#›</a:t>
            </a:fld>
            <a:endParaRPr lang="sv-SE"/>
          </a:p>
        </p:txBody>
      </p:sp>
    </p:spTree>
    <p:extLst>
      <p:ext uri="{BB962C8B-B14F-4D97-AF65-F5344CB8AC3E}">
        <p14:creationId xmlns:p14="http://schemas.microsoft.com/office/powerpoint/2010/main" val="3578407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 Text and 33% image">
    <p:spTree>
      <p:nvGrpSpPr>
        <p:cNvPr id="1" name=""/>
        <p:cNvGrpSpPr/>
        <p:nvPr/>
      </p:nvGrpSpPr>
      <p:grpSpPr>
        <a:xfrm>
          <a:off x="0" y="0"/>
          <a:ext cx="0" cy="0"/>
          <a:chOff x="0" y="0"/>
          <a:chExt cx="0" cy="0"/>
        </a:xfrm>
      </p:grpSpPr>
      <p:sp>
        <p:nvSpPr>
          <p:cNvPr id="5" name="textruta 8"/>
          <p:cNvSpPr txBox="1">
            <a:spLocks noChangeArrowheads="1"/>
          </p:cNvSpPr>
          <p:nvPr userDrawn="1"/>
        </p:nvSpPr>
        <p:spPr bwMode="auto">
          <a:xfrm>
            <a:off x="6435725"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sp>
        <p:nvSpPr>
          <p:cNvPr id="12" name="Platshållare för bild 11">
            <a:extLst>
              <a:ext uri="{FF2B5EF4-FFF2-40B4-BE49-F238E27FC236}">
                <a16:creationId xmlns:a16="http://schemas.microsoft.com/office/drawing/2014/main" id="{D3271905-0A8F-4018-AE9A-6612CE30A876}"/>
              </a:ext>
            </a:extLst>
          </p:cNvPr>
          <p:cNvSpPr>
            <a:spLocks noGrp="1"/>
          </p:cNvSpPr>
          <p:nvPr>
            <p:ph type="pic" sz="quarter" idx="14"/>
          </p:nvPr>
        </p:nvSpPr>
        <p:spPr>
          <a:xfrm>
            <a:off x="8116312" y="0"/>
            <a:ext cx="4075688" cy="6858000"/>
          </a:xfrm>
          <a:prstGeom prst="rect">
            <a:avLst/>
          </a:prstGeom>
          <a:solidFill>
            <a:schemeClr val="bg2"/>
          </a:solidFill>
          <a:effectLst/>
        </p:spPr>
        <p:txBody>
          <a:bodyPr rtlCol="0">
            <a:noAutofit/>
          </a:bodyPr>
          <a:lstStyle>
            <a:lvl1pPr marL="0" indent="0" algn="ctr">
              <a:buFontTx/>
              <a:buNone/>
              <a:defRPr sz="1200">
                <a:solidFill>
                  <a:schemeClr val="bg1">
                    <a:lumMod val="65000"/>
                  </a:schemeClr>
                </a:solidFill>
              </a:defRPr>
            </a:lvl1pPr>
          </a:lstStyle>
          <a:p>
            <a:pPr lvl="0"/>
            <a:r>
              <a:rPr lang="en-US" noProof="0"/>
              <a:t>Click icon to add picture</a:t>
            </a:r>
          </a:p>
        </p:txBody>
      </p:sp>
      <p:sp>
        <p:nvSpPr>
          <p:cNvPr id="2" name="Rubrik 1">
            <a:extLst>
              <a:ext uri="{FF2B5EF4-FFF2-40B4-BE49-F238E27FC236}">
                <a16:creationId xmlns:a16="http://schemas.microsoft.com/office/drawing/2014/main" id="{599EF616-B454-4F95-A8A9-D805D8E9FF48}"/>
              </a:ext>
            </a:extLst>
          </p:cNvPr>
          <p:cNvSpPr>
            <a:spLocks noGrp="1"/>
          </p:cNvSpPr>
          <p:nvPr>
            <p:ph type="title"/>
          </p:nvPr>
        </p:nvSpPr>
        <p:spPr>
          <a:xfrm>
            <a:off x="685800" y="102667"/>
            <a:ext cx="7163474" cy="1345007"/>
          </a:xfrm>
        </p:spPr>
        <p:txBody>
          <a:bodyPr/>
          <a:lstStyle>
            <a:lvl1pPr>
              <a:defRPr>
                <a:solidFill>
                  <a:schemeClr val="tx2"/>
                </a:solidFill>
              </a:defRPr>
            </a:lvl1p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F9F74883-B655-40D5-B50B-CAB9C7DCAC2E}"/>
              </a:ext>
            </a:extLst>
          </p:cNvPr>
          <p:cNvSpPr>
            <a:spLocks noGrp="1"/>
          </p:cNvSpPr>
          <p:nvPr>
            <p:ph idx="1"/>
          </p:nvPr>
        </p:nvSpPr>
        <p:spPr>
          <a:xfrm>
            <a:off x="685800" y="1509868"/>
            <a:ext cx="7152516" cy="4324490"/>
          </a:xfrm>
        </p:spPr>
        <p:txBody>
          <a:bodyPr/>
          <a:lstStyle>
            <a:lvl1pPr marL="0" indent="0">
              <a:lnSpc>
                <a:spcPct val="130000"/>
              </a:lnSpc>
              <a:spcBef>
                <a:spcPts val="2000"/>
              </a:spcBef>
              <a:buFontTx/>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Platshållare för sidfot 4"/>
          <p:cNvSpPr>
            <a:spLocks noGrp="1"/>
          </p:cNvSpPr>
          <p:nvPr>
            <p:ph type="ftr" sz="quarter" idx="15"/>
          </p:nvPr>
        </p:nvSpPr>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endParaRPr lang="sv-SE"/>
          </a:p>
        </p:txBody>
      </p:sp>
      <p:sp>
        <p:nvSpPr>
          <p:cNvPr id="7" name="Platshållare för bildnummer 5"/>
          <p:cNvSpPr>
            <a:spLocks noGrp="1"/>
          </p:cNvSpPr>
          <p:nvPr>
            <p:ph type="sldNum" sz="quarter" idx="16"/>
          </p:nvPr>
        </p:nvSpPr>
        <p:spPr>
          <a:xfrm>
            <a:off x="7378700" y="6194425"/>
            <a:ext cx="571500" cy="365125"/>
          </a:xfrm>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fld id="{6E2578E4-1248-4624-BBBA-D20E0AD420CD}" type="slidenum">
              <a:rPr lang="sv-SE"/>
              <a:pPr>
                <a:defRPr/>
              </a:pPr>
              <a:t>‹#›</a:t>
            </a:fld>
            <a:endParaRPr lang="sv-SE"/>
          </a:p>
        </p:txBody>
      </p:sp>
    </p:spTree>
    <p:extLst>
      <p:ext uri="{BB962C8B-B14F-4D97-AF65-F5344CB8AC3E}">
        <p14:creationId xmlns:p14="http://schemas.microsoft.com/office/powerpoint/2010/main" val="3940643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78367" y="698677"/>
            <a:ext cx="11235267" cy="723724"/>
          </a:xfrm>
        </p:spPr>
        <p:txBody>
          <a:bodyPr/>
          <a:lstStyle/>
          <a:p>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format</a:t>
            </a:r>
          </a:p>
        </p:txBody>
      </p:sp>
      <p:sp>
        <p:nvSpPr>
          <p:cNvPr id="3" name="Platshållare för innehåll 2"/>
          <p:cNvSpPr>
            <a:spLocks noGrp="1"/>
          </p:cNvSpPr>
          <p:nvPr>
            <p:ph idx="1"/>
          </p:nvPr>
        </p:nvSpPr>
        <p:spPr>
          <a:xfrm>
            <a:off x="478367" y="1608000"/>
            <a:ext cx="11241600" cy="4352533"/>
          </a:xfrm>
          <a:prstGeom prst="rect">
            <a:avLst/>
          </a:prstGeom>
        </p:spPr>
        <p:txBody>
          <a:bodyPr/>
          <a:lstStyle>
            <a:lvl2pPr indent="-167996">
              <a:defRPr/>
            </a:lvl2pPr>
            <a:lvl4pPr indent="-143996">
              <a:defRPr/>
            </a:lvl4pPr>
          </a:lstStyle>
          <a:p>
            <a:pPr lvl="0"/>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format </a:t>
            </a:r>
            <a:r>
              <a:rPr lang="en-US" err="1"/>
              <a:t>på</a:t>
            </a:r>
            <a:r>
              <a:rPr lang="en-US"/>
              <a:t> </a:t>
            </a:r>
            <a:r>
              <a:rPr lang="en-US" err="1"/>
              <a:t>bakgrundstexten</a:t>
            </a:r>
            <a:endParaRPr lang="en-US"/>
          </a:p>
          <a:p>
            <a:pPr lvl="1"/>
            <a:r>
              <a:rPr lang="en-US" err="1"/>
              <a:t>Nivå</a:t>
            </a:r>
            <a:r>
              <a:rPr lang="en-US"/>
              <a:t> </a:t>
            </a:r>
            <a:r>
              <a:rPr lang="en-US" err="1"/>
              <a:t>två</a:t>
            </a:r>
            <a:endParaRPr lang="en-US"/>
          </a:p>
          <a:p>
            <a:pPr lvl="2"/>
            <a:r>
              <a:rPr lang="en-US" err="1"/>
              <a:t>Nivå</a:t>
            </a:r>
            <a:r>
              <a:rPr lang="en-US"/>
              <a:t> </a:t>
            </a:r>
            <a:r>
              <a:rPr lang="en-US" err="1"/>
              <a:t>tre</a:t>
            </a:r>
            <a:endParaRPr lang="en-US"/>
          </a:p>
          <a:p>
            <a:pPr lvl="3"/>
            <a:r>
              <a:rPr lang="en-US" err="1"/>
              <a:t>Nivå</a:t>
            </a:r>
            <a:r>
              <a:rPr lang="en-US"/>
              <a:t> </a:t>
            </a:r>
            <a:r>
              <a:rPr lang="en-US" err="1"/>
              <a:t>fyra</a:t>
            </a:r>
            <a:endParaRPr lang="en-US"/>
          </a:p>
          <a:p>
            <a:pPr lvl="4"/>
            <a:r>
              <a:rPr lang="en-US" err="1"/>
              <a:t>Nivå</a:t>
            </a:r>
            <a:r>
              <a:rPr lang="en-US"/>
              <a:t> fem</a:t>
            </a:r>
          </a:p>
        </p:txBody>
      </p:sp>
      <p:sp>
        <p:nvSpPr>
          <p:cNvPr id="4" name="Platshållare för datum 3"/>
          <p:cNvSpPr>
            <a:spLocks noGrp="1"/>
          </p:cNvSpPr>
          <p:nvPr>
            <p:ph type="dt" sz="half" idx="10"/>
          </p:nvPr>
        </p:nvSpPr>
        <p:spPr/>
        <p:txBody>
          <a:bodyPr/>
          <a:lstStyle/>
          <a:p>
            <a:endParaRPr lang="en-US"/>
          </a:p>
        </p:txBody>
      </p:sp>
      <p:sp>
        <p:nvSpPr>
          <p:cNvPr id="5" name="Platshållare för sidfot 4"/>
          <p:cNvSpPr>
            <a:spLocks noGrp="1"/>
          </p:cNvSpPr>
          <p:nvPr>
            <p:ph type="ftr" sz="quarter" idx="11"/>
          </p:nvPr>
        </p:nvSpPr>
        <p:spPr/>
        <p:txBody>
          <a:bodyPr/>
          <a:lstStyle/>
          <a:p>
            <a:r>
              <a:rPr lang="en-US"/>
              <a:t>Capital Markets Day</a:t>
            </a:r>
          </a:p>
        </p:txBody>
      </p:sp>
      <p:sp>
        <p:nvSpPr>
          <p:cNvPr id="6" name="Platshållare för bildnummer 5"/>
          <p:cNvSpPr>
            <a:spLocks noGrp="1"/>
          </p:cNvSpPr>
          <p:nvPr>
            <p:ph type="sldNum" sz="quarter" idx="12"/>
          </p:nvPr>
        </p:nvSpPr>
        <p:spPr/>
        <p:txBody>
          <a:bodyPr/>
          <a:lstStyle/>
          <a:p>
            <a:fld id="{0FF30B96-E251-4604-87D2-93920FF7DF11}" type="slidenum">
              <a:rPr lang="en-US" smtClean="0"/>
              <a:t>‹#›</a:t>
            </a:fld>
            <a:endParaRPr lang="en-US"/>
          </a:p>
        </p:txBody>
      </p:sp>
      <p:sp>
        <p:nvSpPr>
          <p:cNvPr id="10" name="Platshållare för text 9"/>
          <p:cNvSpPr>
            <a:spLocks noGrp="1"/>
          </p:cNvSpPr>
          <p:nvPr>
            <p:ph type="body" sz="quarter" idx="13"/>
          </p:nvPr>
        </p:nvSpPr>
        <p:spPr>
          <a:xfrm>
            <a:off x="480485" y="408000"/>
            <a:ext cx="4565649" cy="240000"/>
          </a:xfrm>
        </p:spPr>
        <p:txBody>
          <a:bodyPr anchor="b">
            <a:normAutofit/>
          </a:bodyPr>
          <a:lstStyle>
            <a:lvl1pPr marL="0" indent="0">
              <a:buFontTx/>
              <a:buNone/>
              <a:defRPr sz="1333" cap="all" spc="40" baseline="0"/>
            </a:lvl1pPr>
            <a:lvl2pPr marL="215995" indent="0">
              <a:buFontTx/>
              <a:buNone/>
              <a:defRPr/>
            </a:lvl2pPr>
            <a:lvl3pPr marL="383990" indent="0">
              <a:buFontTx/>
              <a:buNone/>
              <a:defRPr/>
            </a:lvl3pPr>
            <a:lvl4pPr marL="551986" indent="0">
              <a:buFontTx/>
              <a:buNone/>
              <a:defRPr/>
            </a:lvl4pPr>
            <a:lvl5pPr marL="695983" indent="0">
              <a:buFontTx/>
              <a:buNone/>
              <a:defRPr/>
            </a:lvl5pPr>
          </a:lstStyle>
          <a:p>
            <a:pPr lvl="0"/>
            <a:r>
              <a:rPr lang="sv-SE"/>
              <a:t>Redigera format för bakgrundstext</a:t>
            </a:r>
          </a:p>
        </p:txBody>
      </p:sp>
    </p:spTree>
    <p:extLst>
      <p:ext uri="{BB962C8B-B14F-4D97-AF65-F5344CB8AC3E}">
        <p14:creationId xmlns:p14="http://schemas.microsoft.com/office/powerpoint/2010/main" val="2979094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b="0"/>
            </a:lvl1pPr>
          </a:lstStyle>
          <a:p>
            <a:r>
              <a:rPr lang="en-US"/>
              <a:t>Click to edit Master title style</a:t>
            </a:r>
            <a:endParaRPr lang="en-GB"/>
          </a:p>
        </p:txBody>
      </p:sp>
      <p:sp>
        <p:nvSpPr>
          <p:cNvPr id="3" name="Platshållare för innehåll 2"/>
          <p:cNvSpPr>
            <a:spLocks noGrp="1"/>
          </p:cNvSpPr>
          <p:nvPr>
            <p:ph idx="1" hasCustomPrompt="1"/>
          </p:nvPr>
        </p:nvSpPr>
        <p:spPr/>
        <p:txBody>
          <a:bodyPr/>
          <a:lstStyle>
            <a:lvl1pPr marL="295524" marR="0" indent="-295524" algn="l" defTabSz="447198" rtl="0" eaLnBrk="1" fontAlgn="auto" latinLnBrk="0" hangingPunct="1">
              <a:lnSpc>
                <a:spcPct val="100000"/>
              </a:lnSpc>
              <a:spcBef>
                <a:spcPct val="20000"/>
              </a:spcBef>
              <a:spcAft>
                <a:spcPts val="0"/>
              </a:spcAft>
              <a:buClrTx/>
              <a:buSzTx/>
              <a:buFont typeface="Arial" panose="020B0604020202020204" pitchFamily="34" charset="0"/>
              <a:buChar char="•"/>
              <a:tabLst/>
              <a:defRPr/>
            </a:lvl1pPr>
            <a:lvl2pPr marL="556571" marR="0" indent="-295524" algn="l" defTabSz="447198" rtl="0" eaLnBrk="1" fontAlgn="auto" latinLnBrk="0" hangingPunct="1">
              <a:lnSpc>
                <a:spcPct val="100000"/>
              </a:lnSpc>
              <a:spcBef>
                <a:spcPct val="20000"/>
              </a:spcBef>
              <a:spcAft>
                <a:spcPts val="0"/>
              </a:spcAft>
              <a:buClrTx/>
              <a:buSzTx/>
              <a:buFont typeface="Arial" panose="020B0604020202020204" pitchFamily="34" charset="0"/>
              <a:buChar char="•"/>
              <a:tabLst/>
              <a:defRPr sz="1632"/>
            </a:lvl2pPr>
            <a:lvl3pPr marL="922693" marR="0" indent="-295524" algn="l" defTabSz="447198" rtl="0" eaLnBrk="1" fontAlgn="auto" latinLnBrk="0" hangingPunct="1">
              <a:lnSpc>
                <a:spcPct val="100000"/>
              </a:lnSpc>
              <a:spcBef>
                <a:spcPct val="20000"/>
              </a:spcBef>
              <a:spcAft>
                <a:spcPts val="0"/>
              </a:spcAft>
              <a:buClrTx/>
              <a:buSzTx/>
              <a:buFont typeface="Arial" panose="020B0604020202020204" pitchFamily="34" charset="0"/>
              <a:buChar char="•"/>
              <a:tabLst/>
              <a:defRPr/>
            </a:lvl3pPr>
            <a:lvl4pPr>
              <a:buFont typeface="Lucida Grande"/>
              <a:buChar char="❯"/>
              <a:defRPr/>
            </a:lvl4pPr>
          </a:lstStyle>
          <a:p>
            <a:pPr marL="295524" marR="0" lvl="0" indent="-295524" algn="l" defTabSz="44719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sv-SE" sz="1904" b="0" i="0" u="none" strike="noStrike" kern="1200" cap="none" spc="0" normalizeH="0" baseline="0" noProof="0">
                <a:ln>
                  <a:noFill/>
                </a:ln>
                <a:solidFill>
                  <a:prstClr val="black"/>
                </a:solidFill>
                <a:effectLst/>
                <a:uLnTx/>
                <a:uFillTx/>
                <a:latin typeface="+mn-lt"/>
                <a:ea typeface="+mn-ea"/>
                <a:cs typeface="+mn-cs"/>
              </a:rPr>
              <a:t>Klicka här för att ändra format på bakgrundstexten</a:t>
            </a:r>
          </a:p>
          <a:p>
            <a:pPr marL="556571" marR="0" lvl="1" indent="-295524" algn="l" defTabSz="44719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sv-SE" sz="1451" b="0" i="0" u="none" strike="noStrike" kern="1200" cap="none" spc="0" normalizeH="0" baseline="0" noProof="0">
                <a:ln>
                  <a:noFill/>
                </a:ln>
                <a:solidFill>
                  <a:srgbClr val="005A9C"/>
                </a:solidFill>
                <a:effectLst/>
                <a:uLnTx/>
                <a:uFillTx/>
                <a:latin typeface="+mn-lt"/>
                <a:ea typeface="+mn-ea"/>
                <a:cs typeface="+mn-cs"/>
              </a:rPr>
              <a:t>Nivå två</a:t>
            </a:r>
          </a:p>
          <a:p>
            <a:pPr marL="922693" marR="0" lvl="2" indent="-295524" algn="l" defTabSz="44719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sv-SE" sz="1451" b="0" i="0" u="none" strike="noStrike" kern="1200" cap="none" spc="0" normalizeH="0" baseline="0" noProof="0">
                <a:ln>
                  <a:noFill/>
                </a:ln>
                <a:solidFill>
                  <a:prstClr val="black"/>
                </a:solidFill>
                <a:effectLst/>
                <a:uLnTx/>
                <a:uFillTx/>
                <a:latin typeface="+mn-lt"/>
                <a:ea typeface="+mn-ea"/>
                <a:cs typeface="+mn-cs"/>
              </a:rPr>
              <a:t>Nivå tre</a:t>
            </a:r>
          </a:p>
          <a:p>
            <a:pPr lvl="1"/>
            <a:endParaRPr lang="sv-SE"/>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850DFCD-438C-4BED-A093-4BEC3EE7862D}"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1731978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 Headline for ex. tables MAIN">
    <p:bg>
      <p:bgPr>
        <a:solidFill>
          <a:schemeClr val="bg1"/>
        </a:solidFill>
        <a:effectLst/>
      </p:bgPr>
    </p:bg>
    <p:spTree>
      <p:nvGrpSpPr>
        <p:cNvPr id="1" name=""/>
        <p:cNvGrpSpPr/>
        <p:nvPr/>
      </p:nvGrpSpPr>
      <p:grpSpPr>
        <a:xfrm>
          <a:off x="0" y="0"/>
          <a:ext cx="0" cy="0"/>
          <a:chOff x="0" y="0"/>
          <a:chExt cx="0" cy="0"/>
        </a:xfrm>
      </p:grpSpPr>
      <p:sp>
        <p:nvSpPr>
          <p:cNvPr id="3" name="textruta 5"/>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pic>
        <p:nvPicPr>
          <p:cNvPr id="4" name="Bildobjekt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B21D3D2F-FB07-47BE-8E03-5B8453696369}"/>
              </a:ext>
            </a:extLst>
          </p:cNvPr>
          <p:cNvSpPr>
            <a:spLocks noGrp="1"/>
          </p:cNvSpPr>
          <p:nvPr>
            <p:ph type="title"/>
          </p:nvPr>
        </p:nvSpPr>
        <p:spPr>
          <a:xfrm>
            <a:off x="685801" y="56644"/>
            <a:ext cx="10643050" cy="1371645"/>
          </a:xfrm>
        </p:spPr>
        <p:txBody>
          <a:bodyPr/>
          <a:lstStyle>
            <a:lvl1pPr>
              <a:defRPr sz="4500">
                <a:solidFill>
                  <a:schemeClr val="tx2"/>
                </a:solidFill>
              </a:defRPr>
            </a:lvl1pPr>
          </a:lstStyle>
          <a:p>
            <a:r>
              <a:rPr lang="en-US"/>
              <a:t>Click to edit Master title style</a:t>
            </a:r>
            <a:endParaRPr lang="sv-SE"/>
          </a:p>
        </p:txBody>
      </p:sp>
      <p:sp>
        <p:nvSpPr>
          <p:cNvPr id="5" name="Platshållare för sidfot 3"/>
          <p:cNvSpPr>
            <a:spLocks noGrp="1"/>
          </p:cNvSpPr>
          <p:nvPr>
            <p:ph type="ftr" sz="quarter" idx="10"/>
          </p:nvPr>
        </p:nvSpPr>
        <p:spPr/>
        <p:txBody>
          <a:bodyPr/>
          <a:lstStyle>
            <a:lvl1pPr>
              <a:defRPr>
                <a:solidFill>
                  <a:schemeClr val="tx2"/>
                </a:solidFill>
              </a:defRPr>
            </a:lvl1pPr>
          </a:lstStyle>
          <a:p>
            <a:pPr>
              <a:defRPr/>
            </a:pPr>
            <a:endParaRPr lang="sv-SE"/>
          </a:p>
        </p:txBody>
      </p:sp>
      <p:sp>
        <p:nvSpPr>
          <p:cNvPr id="6" name="Platshållare för bildnummer 4"/>
          <p:cNvSpPr>
            <a:spLocks noGrp="1"/>
          </p:cNvSpPr>
          <p:nvPr>
            <p:ph type="sldNum" sz="quarter" idx="11"/>
          </p:nvPr>
        </p:nvSpPr>
        <p:spPr/>
        <p:txBody>
          <a:bodyPr/>
          <a:lstStyle>
            <a:lvl1pPr>
              <a:defRPr>
                <a:solidFill>
                  <a:schemeClr val="tx2"/>
                </a:solidFill>
              </a:defRPr>
            </a:lvl1pPr>
          </a:lstStyle>
          <a:p>
            <a:pPr>
              <a:defRPr/>
            </a:pPr>
            <a:fld id="{FC2A35AE-FA67-423E-80EC-3FB2B6365689}" type="slidenum">
              <a:rPr lang="sv-SE"/>
              <a:pPr>
                <a:defRPr/>
              </a:pPr>
              <a:t>‹#›</a:t>
            </a:fld>
            <a:endParaRPr lang="sv-SE"/>
          </a:p>
        </p:txBody>
      </p:sp>
      <p:pic>
        <p:nvPicPr>
          <p:cNvPr id="7" name="Bildobjekt 6"/>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4582" cy="233680"/>
          </a:xfrm>
          <a:prstGeom prst="rect">
            <a:avLst/>
          </a:prstGeom>
        </p:spPr>
      </p:pic>
    </p:spTree>
    <p:extLst>
      <p:ext uri="{BB962C8B-B14F-4D97-AF65-F5344CB8AC3E}">
        <p14:creationId xmlns:p14="http://schemas.microsoft.com/office/powerpoint/2010/main" val="223425188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11. Headline for ex. tables PURPLE">
    <p:bg>
      <p:bgPr>
        <a:solidFill>
          <a:schemeClr val="bg1"/>
        </a:solidFill>
        <a:effectLst/>
      </p:bgPr>
    </p:bg>
    <p:spTree>
      <p:nvGrpSpPr>
        <p:cNvPr id="1" name=""/>
        <p:cNvGrpSpPr/>
        <p:nvPr/>
      </p:nvGrpSpPr>
      <p:grpSpPr>
        <a:xfrm>
          <a:off x="0" y="0"/>
          <a:ext cx="0" cy="0"/>
          <a:chOff x="0" y="0"/>
          <a:chExt cx="0" cy="0"/>
        </a:xfrm>
      </p:grpSpPr>
      <p:sp>
        <p:nvSpPr>
          <p:cNvPr id="3" name="textruta 5"/>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pic>
        <p:nvPicPr>
          <p:cNvPr id="4" name="Bildobjekt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B21D3D2F-FB07-47BE-8E03-5B8453696369}"/>
              </a:ext>
            </a:extLst>
          </p:cNvPr>
          <p:cNvSpPr>
            <a:spLocks noGrp="1"/>
          </p:cNvSpPr>
          <p:nvPr>
            <p:ph type="title"/>
          </p:nvPr>
        </p:nvSpPr>
        <p:spPr>
          <a:xfrm>
            <a:off x="685801" y="56644"/>
            <a:ext cx="10643050" cy="1371645"/>
          </a:xfrm>
        </p:spPr>
        <p:txBody>
          <a:bodyPr/>
          <a:lstStyle>
            <a:lvl1pPr>
              <a:defRPr sz="4500">
                <a:solidFill>
                  <a:schemeClr val="tx2"/>
                </a:solidFill>
              </a:defRPr>
            </a:lvl1pPr>
          </a:lstStyle>
          <a:p>
            <a:r>
              <a:rPr lang="en-US"/>
              <a:t>Click to edit Master title style</a:t>
            </a:r>
            <a:endParaRPr lang="sv-SE" dirty="0"/>
          </a:p>
        </p:txBody>
      </p:sp>
      <p:sp>
        <p:nvSpPr>
          <p:cNvPr id="5" name="Platshållare för sidfot 3"/>
          <p:cNvSpPr>
            <a:spLocks noGrp="1"/>
          </p:cNvSpPr>
          <p:nvPr>
            <p:ph type="ftr" sz="quarter" idx="10"/>
          </p:nvPr>
        </p:nvSpPr>
        <p:spPr/>
        <p:txBody>
          <a:bodyPr/>
          <a:lstStyle>
            <a:lvl1pPr>
              <a:defRPr>
                <a:solidFill>
                  <a:schemeClr val="tx2"/>
                </a:solidFill>
              </a:defRPr>
            </a:lvl1pPr>
          </a:lstStyle>
          <a:p>
            <a:pPr>
              <a:defRPr/>
            </a:pPr>
            <a:endParaRPr lang="sv-SE"/>
          </a:p>
        </p:txBody>
      </p:sp>
      <p:sp>
        <p:nvSpPr>
          <p:cNvPr id="6" name="Platshållare för bildnummer 4"/>
          <p:cNvSpPr>
            <a:spLocks noGrp="1"/>
          </p:cNvSpPr>
          <p:nvPr>
            <p:ph type="sldNum" sz="quarter" idx="11"/>
          </p:nvPr>
        </p:nvSpPr>
        <p:spPr/>
        <p:txBody>
          <a:bodyPr/>
          <a:lstStyle>
            <a:lvl1pPr>
              <a:defRPr>
                <a:solidFill>
                  <a:schemeClr val="tx2"/>
                </a:solidFill>
              </a:defRPr>
            </a:lvl1pPr>
          </a:lstStyle>
          <a:p>
            <a:pPr>
              <a:defRPr/>
            </a:pPr>
            <a:fld id="{FC2A35AE-FA67-423E-80EC-3FB2B6365689}" type="slidenum">
              <a:rPr lang="sv-SE"/>
              <a:pPr>
                <a:defRPr/>
              </a:pPr>
              <a:t>‹#›</a:t>
            </a:fld>
            <a:endParaRPr lang="sv-SE"/>
          </a:p>
        </p:txBody>
      </p:sp>
      <p:pic>
        <p:nvPicPr>
          <p:cNvPr id="9" name="Bildobjekt 8"/>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233680"/>
          </a:xfrm>
          <a:prstGeom prst="rect">
            <a:avLst/>
          </a:prstGeom>
        </p:spPr>
      </p:pic>
    </p:spTree>
    <p:extLst>
      <p:ext uri="{BB962C8B-B14F-4D97-AF65-F5344CB8AC3E}">
        <p14:creationId xmlns:p14="http://schemas.microsoft.com/office/powerpoint/2010/main" val="37627829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Presenter">
    <p:spTree>
      <p:nvGrpSpPr>
        <p:cNvPr id="1" name=""/>
        <p:cNvGrpSpPr/>
        <p:nvPr/>
      </p:nvGrpSpPr>
      <p:grpSpPr>
        <a:xfrm>
          <a:off x="0" y="0"/>
          <a:ext cx="0" cy="0"/>
          <a:chOff x="0" y="0"/>
          <a:chExt cx="0" cy="0"/>
        </a:xfrm>
      </p:grpSpPr>
      <p:sp>
        <p:nvSpPr>
          <p:cNvPr id="8" name="textruta 8"/>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pic>
        <p:nvPicPr>
          <p:cNvPr id="9" name="Bildobjekt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tshållare för bild 11">
            <a:extLst>
              <a:ext uri="{FF2B5EF4-FFF2-40B4-BE49-F238E27FC236}">
                <a16:creationId xmlns:a16="http://schemas.microsoft.com/office/drawing/2014/main" id="{D3271905-0A8F-4018-AE9A-6612CE30A876}"/>
              </a:ext>
            </a:extLst>
          </p:cNvPr>
          <p:cNvSpPr>
            <a:spLocks noGrp="1"/>
          </p:cNvSpPr>
          <p:nvPr>
            <p:ph type="pic" sz="quarter" idx="14"/>
          </p:nvPr>
        </p:nvSpPr>
        <p:spPr>
          <a:xfrm>
            <a:off x="7239000" y="381000"/>
            <a:ext cx="4191000" cy="5505450"/>
          </a:xfrm>
          <a:prstGeom prst="roundRect">
            <a:avLst>
              <a:gd name="adj" fmla="val 1667"/>
            </a:avLst>
          </a:prstGeom>
          <a:solidFill>
            <a:srgbClr val="D9D9D9">
              <a:alpha val="49804"/>
            </a:srgbClr>
          </a:solidFill>
          <a:effectLst>
            <a:outerShdw blurRad="139700" dist="88900" dir="8400000" sx="101000" sy="101000" algn="r" rotWithShape="0">
              <a:prstClr val="black">
                <a:alpha val="10000"/>
              </a:prstClr>
            </a:outerShdw>
          </a:effectLst>
        </p:spPr>
        <p:txBody>
          <a:bodyPr rtlCol="0">
            <a:noAutofit/>
          </a:bodyPr>
          <a:lstStyle>
            <a:lvl1pPr marL="0" indent="0" algn="ctr">
              <a:buFontTx/>
              <a:buNone/>
              <a:defRPr sz="1200">
                <a:solidFill>
                  <a:schemeClr val="bg1">
                    <a:lumMod val="65000"/>
                  </a:schemeClr>
                </a:solidFill>
              </a:defRPr>
            </a:lvl1pPr>
          </a:lstStyle>
          <a:p>
            <a:pPr lvl="0"/>
            <a:r>
              <a:rPr lang="en-US" noProof="0"/>
              <a:t>Click icon to add picture</a:t>
            </a:r>
          </a:p>
        </p:txBody>
      </p:sp>
      <p:sp>
        <p:nvSpPr>
          <p:cNvPr id="2" name="Rubrik 1">
            <a:extLst>
              <a:ext uri="{FF2B5EF4-FFF2-40B4-BE49-F238E27FC236}">
                <a16:creationId xmlns:a16="http://schemas.microsoft.com/office/drawing/2014/main" id="{599EF616-B454-4F95-A8A9-D805D8E9FF48}"/>
              </a:ext>
            </a:extLst>
          </p:cNvPr>
          <p:cNvSpPr>
            <a:spLocks noGrp="1"/>
          </p:cNvSpPr>
          <p:nvPr>
            <p:ph type="title"/>
          </p:nvPr>
        </p:nvSpPr>
        <p:spPr>
          <a:xfrm>
            <a:off x="685800" y="1586039"/>
            <a:ext cx="6168154" cy="635268"/>
          </a:xfrm>
        </p:spPr>
        <p:txBody>
          <a:bodyPr/>
          <a:lstStyle>
            <a:lvl1pPr>
              <a:defRPr>
                <a:solidFill>
                  <a:schemeClr val="tx2"/>
                </a:solidFill>
              </a:defRPr>
            </a:lvl1p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F9F74883-B655-40D5-B50B-CAB9C7DCAC2E}"/>
              </a:ext>
            </a:extLst>
          </p:cNvPr>
          <p:cNvSpPr>
            <a:spLocks noGrp="1"/>
          </p:cNvSpPr>
          <p:nvPr>
            <p:ph idx="1"/>
          </p:nvPr>
        </p:nvSpPr>
        <p:spPr>
          <a:xfrm>
            <a:off x="685800" y="2325309"/>
            <a:ext cx="6184338" cy="3561142"/>
          </a:xfrm>
        </p:spPr>
        <p:txBody>
          <a:bodyPr/>
          <a:lstStyle>
            <a:lvl1pPr marL="0" indent="0">
              <a:spcBef>
                <a:spcPts val="2000"/>
              </a:spcBef>
              <a:buFontTx/>
              <a:buNone/>
              <a:defRPr sz="14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Platshållare för text 6">
            <a:extLst>
              <a:ext uri="{FF2B5EF4-FFF2-40B4-BE49-F238E27FC236}">
                <a16:creationId xmlns:a16="http://schemas.microsoft.com/office/drawing/2014/main" id="{5A68CB81-3DD1-43A7-8778-C0CBDD938BFA}"/>
              </a:ext>
            </a:extLst>
          </p:cNvPr>
          <p:cNvSpPr>
            <a:spLocks noGrp="1"/>
          </p:cNvSpPr>
          <p:nvPr>
            <p:ph type="body" sz="quarter" idx="13"/>
          </p:nvPr>
        </p:nvSpPr>
        <p:spPr>
          <a:xfrm>
            <a:off x="685800" y="1146176"/>
            <a:ext cx="6172200" cy="444584"/>
          </a:xfrm>
        </p:spPr>
        <p:txBody>
          <a:bodyPr anchor="b"/>
          <a:lstStyle>
            <a:lvl1pPr marL="0" indent="0">
              <a:buFontTx/>
              <a:buNone/>
              <a:defRPr sz="900" cap="all" baseline="0">
                <a:solidFill>
                  <a:schemeClr val="accent1"/>
                </a:solidFill>
                <a:latin typeface="Roboto Medium" panose="02000000000000000000" pitchFamily="2" charset="0"/>
                <a:ea typeface="Roboto Medium" panose="02000000000000000000" pitchFamily="2" charset="0"/>
              </a:defRPr>
            </a:lvl1pPr>
          </a:lstStyle>
          <a:p>
            <a:pPr lvl="0"/>
            <a:r>
              <a:rPr lang="en-US"/>
              <a:t>Edit Master text styles</a:t>
            </a:r>
          </a:p>
        </p:txBody>
      </p:sp>
      <p:sp>
        <p:nvSpPr>
          <p:cNvPr id="15" name="Platshållare för text 7">
            <a:extLst>
              <a:ext uri="{FF2B5EF4-FFF2-40B4-BE49-F238E27FC236}">
                <a16:creationId xmlns:a16="http://schemas.microsoft.com/office/drawing/2014/main" id="{829D8AEF-1A2F-4506-82D2-BF757741BAA2}"/>
              </a:ext>
            </a:extLst>
          </p:cNvPr>
          <p:cNvSpPr>
            <a:spLocks noGrp="1"/>
          </p:cNvSpPr>
          <p:nvPr>
            <p:ph type="body" sz="quarter" idx="15"/>
          </p:nvPr>
        </p:nvSpPr>
        <p:spPr>
          <a:xfrm>
            <a:off x="7239000" y="5259823"/>
            <a:ext cx="4190400" cy="626627"/>
          </a:xfrm>
          <a:prstGeom prst="round2SameRect">
            <a:avLst>
              <a:gd name="adj1" fmla="val 0"/>
              <a:gd name="adj2" fmla="val 22181"/>
            </a:avLst>
          </a:prstGeom>
          <a:gradFill flip="none" rotWithShape="1">
            <a:gsLst>
              <a:gs pos="51000">
                <a:srgbClr val="1D2229">
                  <a:alpha val="30000"/>
                </a:srgbClr>
              </a:gs>
              <a:gs pos="0">
                <a:srgbClr val="111820">
                  <a:alpha val="50000"/>
                </a:srgbClr>
              </a:gs>
              <a:gs pos="100000">
                <a:srgbClr val="505050">
                  <a:alpha val="0"/>
                </a:srgbClr>
              </a:gs>
            </a:gsLst>
            <a:lin ang="16200000" scaled="1"/>
            <a:tileRect/>
          </a:gradFill>
        </p:spPr>
        <p:txBody>
          <a:bodyPr lIns="162000" tIns="18000" rIns="18000" bIns="108000" anchor="b"/>
          <a:lstStyle>
            <a:lvl1pPr marL="0" indent="0">
              <a:lnSpc>
                <a:spcPct val="100000"/>
              </a:lnSpc>
              <a:spcBef>
                <a:spcPts val="0"/>
              </a:spcBef>
              <a:buFontTx/>
              <a:buNone/>
              <a:defRPr sz="1500">
                <a:solidFill>
                  <a:schemeClr val="bg1"/>
                </a:solidFill>
                <a:latin typeface="+mj-lt"/>
                <a:ea typeface="Roboto Medium" panose="02000000000000000000" pitchFamily="2" charset="0"/>
              </a:defRPr>
            </a:lvl1pPr>
            <a:lvl2pPr marL="647634" indent="0">
              <a:buNone/>
              <a:defRPr/>
            </a:lvl2pPr>
          </a:lstStyle>
          <a:p>
            <a:pPr lvl="0"/>
            <a:r>
              <a:rPr lang="en-US"/>
              <a:t>Edit Master text styles</a:t>
            </a:r>
          </a:p>
        </p:txBody>
      </p:sp>
      <p:sp>
        <p:nvSpPr>
          <p:cNvPr id="10" name="Platshållare för sidfot 4"/>
          <p:cNvSpPr>
            <a:spLocks noGrp="1"/>
          </p:cNvSpPr>
          <p:nvPr>
            <p:ph type="ftr" sz="quarter" idx="16"/>
          </p:nvPr>
        </p:nvSpPr>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endParaRPr lang="sv-SE"/>
          </a:p>
        </p:txBody>
      </p:sp>
      <p:sp>
        <p:nvSpPr>
          <p:cNvPr id="11" name="Platshållare för bildnummer 5"/>
          <p:cNvSpPr>
            <a:spLocks noGrp="1"/>
          </p:cNvSpPr>
          <p:nvPr>
            <p:ph type="sldNum" sz="quarter" idx="17"/>
          </p:nvPr>
        </p:nvSpPr>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fld id="{DE7DD3E4-46E7-4121-8952-A005F71D1A1A}" type="slidenum">
              <a:rPr lang="sv-SE"/>
              <a:pPr>
                <a:defRPr/>
              </a:pPr>
              <a:t>‹#›</a:t>
            </a:fld>
            <a:endParaRPr lang="sv-SE"/>
          </a:p>
        </p:txBody>
      </p:sp>
    </p:spTree>
    <p:extLst>
      <p:ext uri="{BB962C8B-B14F-4D97-AF65-F5344CB8AC3E}">
        <p14:creationId xmlns:p14="http://schemas.microsoft.com/office/powerpoint/2010/main" val="162509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12. Picture background purple">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ruta 5"/>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err="1">
                <a:solidFill>
                  <a:schemeClr val="bg1"/>
                </a:solidFill>
                <a:ea typeface="Roboto Light" pitchFamily="2" charset="0"/>
                <a:cs typeface="Roboto Light" pitchFamily="2" charset="0"/>
              </a:rPr>
              <a:t>Slide</a:t>
            </a:r>
            <a:endParaRPr lang="sv-SE" altLang="sv-SE" sz="900">
              <a:solidFill>
                <a:schemeClr val="bg1"/>
              </a:solidFill>
              <a:ea typeface="Roboto Light" pitchFamily="2" charset="0"/>
              <a:cs typeface="Roboto Light" pitchFamily="2" charset="0"/>
            </a:endParaRPr>
          </a:p>
        </p:txBody>
      </p:sp>
      <p:sp>
        <p:nvSpPr>
          <p:cNvPr id="5" name="Platshållare för sidfot 3"/>
          <p:cNvSpPr>
            <a:spLocks noGrp="1"/>
          </p:cNvSpPr>
          <p:nvPr>
            <p:ph type="ftr" sz="quarter" idx="10"/>
          </p:nvPr>
        </p:nvSpPr>
        <p:spPr/>
        <p:txBody>
          <a:bodyPr/>
          <a:lstStyle>
            <a:lvl1pPr>
              <a:defRPr>
                <a:solidFill>
                  <a:schemeClr val="bg1"/>
                </a:solidFill>
              </a:defRPr>
            </a:lvl1pPr>
          </a:lstStyle>
          <a:p>
            <a:pPr>
              <a:defRPr/>
            </a:pPr>
            <a:endParaRPr lang="sv-SE"/>
          </a:p>
        </p:txBody>
      </p:sp>
      <p:sp>
        <p:nvSpPr>
          <p:cNvPr id="6" name="Platshållare för bildnummer 4"/>
          <p:cNvSpPr>
            <a:spLocks noGrp="1"/>
          </p:cNvSpPr>
          <p:nvPr>
            <p:ph type="sldNum" sz="quarter" idx="11"/>
          </p:nvPr>
        </p:nvSpPr>
        <p:spPr/>
        <p:txBody>
          <a:bodyPr/>
          <a:lstStyle>
            <a:lvl1pPr>
              <a:defRPr>
                <a:solidFill>
                  <a:schemeClr val="bg1"/>
                </a:solidFill>
              </a:defRPr>
            </a:lvl1pPr>
          </a:lstStyle>
          <a:p>
            <a:pPr>
              <a:defRPr/>
            </a:pPr>
            <a:fld id="{FC2A35AE-FA67-423E-80EC-3FB2B6365689}" type="slidenum">
              <a:rPr lang="sv-SE" smtClean="0"/>
              <a:pPr>
                <a:defRPr/>
              </a:pPr>
              <a:t>‹#›</a:t>
            </a:fld>
            <a:endParaRPr lang="sv-SE"/>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39424" y="6292633"/>
            <a:ext cx="792163" cy="189027"/>
          </a:xfrm>
          <a:prstGeom prst="rect">
            <a:avLst/>
          </a:prstGeom>
        </p:spPr>
      </p:pic>
    </p:spTree>
    <p:extLst>
      <p:ext uri="{BB962C8B-B14F-4D97-AF65-F5344CB8AC3E}">
        <p14:creationId xmlns:p14="http://schemas.microsoft.com/office/powerpoint/2010/main" val="53882010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11. Headline for ex. tables PETROL">
    <p:bg>
      <p:bgPr>
        <a:solidFill>
          <a:schemeClr val="bg1"/>
        </a:solidFill>
        <a:effectLst/>
      </p:bgPr>
    </p:bg>
    <p:spTree>
      <p:nvGrpSpPr>
        <p:cNvPr id="1" name=""/>
        <p:cNvGrpSpPr/>
        <p:nvPr/>
      </p:nvGrpSpPr>
      <p:grpSpPr>
        <a:xfrm>
          <a:off x="0" y="0"/>
          <a:ext cx="0" cy="0"/>
          <a:chOff x="0" y="0"/>
          <a:chExt cx="0" cy="0"/>
        </a:xfrm>
      </p:grpSpPr>
      <p:sp>
        <p:nvSpPr>
          <p:cNvPr id="3" name="textruta 5"/>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pic>
        <p:nvPicPr>
          <p:cNvPr id="4" name="Bildobjekt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B21D3D2F-FB07-47BE-8E03-5B8453696369}"/>
              </a:ext>
            </a:extLst>
          </p:cNvPr>
          <p:cNvSpPr>
            <a:spLocks noGrp="1"/>
          </p:cNvSpPr>
          <p:nvPr>
            <p:ph type="title"/>
          </p:nvPr>
        </p:nvSpPr>
        <p:spPr>
          <a:xfrm>
            <a:off x="685801" y="56644"/>
            <a:ext cx="10643050" cy="1371645"/>
          </a:xfrm>
        </p:spPr>
        <p:txBody>
          <a:bodyPr/>
          <a:lstStyle>
            <a:lvl1pPr>
              <a:defRPr sz="4500">
                <a:solidFill>
                  <a:schemeClr val="tx2"/>
                </a:solidFill>
              </a:defRPr>
            </a:lvl1pPr>
          </a:lstStyle>
          <a:p>
            <a:r>
              <a:rPr lang="en-US"/>
              <a:t>Click to edit Master title style</a:t>
            </a:r>
            <a:endParaRPr lang="sv-SE" dirty="0"/>
          </a:p>
        </p:txBody>
      </p:sp>
      <p:sp>
        <p:nvSpPr>
          <p:cNvPr id="5" name="Platshållare för sidfot 3"/>
          <p:cNvSpPr>
            <a:spLocks noGrp="1"/>
          </p:cNvSpPr>
          <p:nvPr>
            <p:ph type="ftr" sz="quarter" idx="10"/>
          </p:nvPr>
        </p:nvSpPr>
        <p:spPr/>
        <p:txBody>
          <a:bodyPr/>
          <a:lstStyle>
            <a:lvl1pPr>
              <a:defRPr>
                <a:solidFill>
                  <a:schemeClr val="tx2"/>
                </a:solidFill>
              </a:defRPr>
            </a:lvl1pPr>
          </a:lstStyle>
          <a:p>
            <a:pPr>
              <a:defRPr/>
            </a:pPr>
            <a:endParaRPr lang="sv-SE"/>
          </a:p>
        </p:txBody>
      </p:sp>
      <p:sp>
        <p:nvSpPr>
          <p:cNvPr id="6" name="Platshållare för bildnummer 4"/>
          <p:cNvSpPr>
            <a:spLocks noGrp="1"/>
          </p:cNvSpPr>
          <p:nvPr>
            <p:ph type="sldNum" sz="quarter" idx="11"/>
          </p:nvPr>
        </p:nvSpPr>
        <p:spPr/>
        <p:txBody>
          <a:bodyPr/>
          <a:lstStyle>
            <a:lvl1pPr>
              <a:defRPr>
                <a:solidFill>
                  <a:schemeClr val="tx2"/>
                </a:solidFill>
              </a:defRPr>
            </a:lvl1pPr>
          </a:lstStyle>
          <a:p>
            <a:pPr>
              <a:defRPr/>
            </a:pPr>
            <a:fld id="{FC2A35AE-FA67-423E-80EC-3FB2B6365689}" type="slidenum">
              <a:rPr lang="sv-SE"/>
              <a:pPr>
                <a:defRPr/>
              </a:pPr>
              <a:t>‹#›</a:t>
            </a:fld>
            <a:endParaRPr lang="sv-SE"/>
          </a:p>
        </p:txBody>
      </p:sp>
      <p:pic>
        <p:nvPicPr>
          <p:cNvPr id="8" name="Bildobjekt 7"/>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76200"/>
            <a:ext cx="12192000" cy="233680"/>
          </a:xfrm>
          <a:prstGeom prst="rect">
            <a:avLst/>
          </a:prstGeom>
        </p:spPr>
      </p:pic>
    </p:spTree>
    <p:extLst>
      <p:ext uri="{BB962C8B-B14F-4D97-AF65-F5344CB8AC3E}">
        <p14:creationId xmlns:p14="http://schemas.microsoft.com/office/powerpoint/2010/main" val="49370762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2" y="191016"/>
            <a:ext cx="11687535" cy="479020"/>
          </a:xfrm>
          <a:prstGeom prst="rect">
            <a:avLst/>
          </a:prstGeom>
        </p:spPr>
        <p:txBody>
          <a:bodyPr vert="horz"/>
          <a:lstStyle>
            <a:lvl1pPr algn="l" defTabSz="609585"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tIns="0"/>
          <a:lstStyle>
            <a:lvl1pPr marL="0" indent="0" algn="l">
              <a:lnSpc>
                <a:spcPct val="100000"/>
              </a:lnSpc>
              <a:spcBef>
                <a:spcPts val="0"/>
              </a:spcBef>
              <a:buNone/>
              <a:defRPr sz="2000">
                <a:solidFill>
                  <a:schemeClr val="accent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dirty="0"/>
              <a:t>Click to add subtitle</a:t>
            </a:r>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94" indent="-239994">
              <a:lnSpc>
                <a:spcPct val="100000"/>
              </a:lnSpc>
              <a:spcBef>
                <a:spcPts val="600"/>
              </a:spcBef>
              <a:buClr>
                <a:srgbClr val="830051"/>
              </a:buClr>
              <a:buFont typeface="Arial" panose="020B0604020202020204" pitchFamily="34" charset="0"/>
              <a:buChar char="•"/>
              <a:defRPr sz="2000" b="1">
                <a:solidFill>
                  <a:schemeClr val="tx1"/>
                </a:solidFill>
                <a:latin typeface="Arial" pitchFamily="34" charset="0"/>
                <a:cs typeface="Arial" pitchFamily="34" charset="0"/>
              </a:defRPr>
            </a:lvl1pPr>
            <a:lvl2pPr marL="463550" indent="-228600">
              <a:lnSpc>
                <a:spcPct val="100000"/>
              </a:lnSpc>
              <a:spcBef>
                <a:spcPts val="600"/>
              </a:spcBef>
              <a:tabLst/>
              <a:defRPr sz="18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p:txBody>
      </p:sp>
      <p:sp>
        <p:nvSpPr>
          <p:cNvPr id="8" name="Slide Number Placeholder 5"/>
          <p:cNvSpPr>
            <a:spLocks noGrp="1"/>
          </p:cNvSpPr>
          <p:nvPr>
            <p:ph type="sldNum" sz="quarter" idx="4"/>
          </p:nvPr>
        </p:nvSpPr>
        <p:spPr>
          <a:xfrm>
            <a:off x="0" y="6642000"/>
            <a:ext cx="528000" cy="216000"/>
          </a:xfrm>
          <a:prstGeom prst="rect">
            <a:avLst/>
          </a:prstGeom>
        </p:spPr>
        <p:txBody>
          <a:bodyPr vert="horz" lIns="0" tIns="0" rIns="0" bIns="0" rtlCol="0" anchor="t" anchorCtr="0"/>
          <a:lstStyle>
            <a:lvl1pPr algn="ctr">
              <a:defRPr sz="1067"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08910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Agenda">
    <p:spTree>
      <p:nvGrpSpPr>
        <p:cNvPr id="1" name=""/>
        <p:cNvGrpSpPr/>
        <p:nvPr/>
      </p:nvGrpSpPr>
      <p:grpSpPr>
        <a:xfrm>
          <a:off x="0" y="0"/>
          <a:ext cx="0" cy="0"/>
          <a:chOff x="0" y="0"/>
          <a:chExt cx="0" cy="0"/>
        </a:xfrm>
      </p:grpSpPr>
      <p:sp>
        <p:nvSpPr>
          <p:cNvPr id="4" name="Rektangel 17"/>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pic>
        <p:nvPicPr>
          <p:cNvPr id="5" name="Bildobjekt 16"/>
          <p:cNvPicPr>
            <a:picLocks noChangeAspect="1"/>
          </p:cNvPicPr>
          <p:nvPr userDrawn="1"/>
        </p:nvPicPr>
        <p:blipFill>
          <a:blip r:embed="rId2">
            <a:extLst>
              <a:ext uri="{28A0092B-C50C-407E-A947-70E740481C1C}">
                <a14:useLocalDpi xmlns:a14="http://schemas.microsoft.com/office/drawing/2010/main" val="0"/>
              </a:ext>
            </a:extLst>
          </a:blip>
          <a:srcRect l="3255" r="2060" b="57835"/>
          <a:stretch>
            <a:fillRect/>
          </a:stretch>
        </p:blipFill>
        <p:spPr bwMode="auto">
          <a:xfrm>
            <a:off x="0" y="4791075"/>
            <a:ext cx="12192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ruta 8"/>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bg1"/>
                </a:solidFill>
                <a:ea typeface="Roboto Light" pitchFamily="2" charset="0"/>
                <a:cs typeface="Roboto Light" pitchFamily="2" charset="0"/>
              </a:rPr>
              <a:t>Slide</a:t>
            </a:r>
          </a:p>
        </p:txBody>
      </p:sp>
      <p:pic>
        <p:nvPicPr>
          <p:cNvPr id="7" name="Bildobjekt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599EF616-B454-4F95-A8A9-D805D8E9FF48}"/>
              </a:ext>
            </a:extLst>
          </p:cNvPr>
          <p:cNvSpPr>
            <a:spLocks noGrp="1"/>
          </p:cNvSpPr>
          <p:nvPr>
            <p:ph type="title"/>
          </p:nvPr>
        </p:nvSpPr>
        <p:spPr>
          <a:xfrm>
            <a:off x="685800" y="127003"/>
            <a:ext cx="10634958" cy="1325563"/>
          </a:xfrm>
        </p:spPr>
        <p:txBody>
          <a:bodyPr/>
          <a:lstStyle>
            <a:lvl1pPr>
              <a:defRPr>
                <a:solidFill>
                  <a:schemeClr val="bg1"/>
                </a:solidFill>
              </a:defRPr>
            </a:lvl1p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F9F74883-B655-40D5-B50B-CAB9C7DCAC2E}"/>
              </a:ext>
            </a:extLst>
          </p:cNvPr>
          <p:cNvSpPr>
            <a:spLocks noGrp="1"/>
          </p:cNvSpPr>
          <p:nvPr>
            <p:ph idx="1"/>
          </p:nvPr>
        </p:nvSpPr>
        <p:spPr>
          <a:xfrm>
            <a:off x="685800" y="1597028"/>
            <a:ext cx="10634958" cy="3736975"/>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8" name="Platshållare för sidfot 4"/>
          <p:cNvSpPr>
            <a:spLocks noGrp="1"/>
          </p:cNvSpPr>
          <p:nvPr>
            <p:ph type="ftr" sz="quarter" idx="10"/>
          </p:nvPr>
        </p:nvSpPr>
        <p:spPr/>
        <p:txBody>
          <a:bodyPr/>
          <a:lstStyle>
            <a:lvl1pPr>
              <a:defRPr>
                <a:solidFill>
                  <a:schemeClr val="bg1"/>
                </a:solidFill>
                <a:latin typeface="Roboto Light" panose="02000000000000000000" pitchFamily="2" charset="0"/>
                <a:ea typeface="Roboto Light" panose="02000000000000000000" pitchFamily="2" charset="0"/>
              </a:defRPr>
            </a:lvl1pPr>
          </a:lstStyle>
          <a:p>
            <a:pPr>
              <a:defRPr/>
            </a:pPr>
            <a:endParaRPr lang="sv-SE"/>
          </a:p>
        </p:txBody>
      </p:sp>
      <p:sp>
        <p:nvSpPr>
          <p:cNvPr id="9" name="Platshållare för bildnummer 5"/>
          <p:cNvSpPr>
            <a:spLocks noGrp="1"/>
          </p:cNvSpPr>
          <p:nvPr>
            <p:ph type="sldNum" sz="quarter" idx="11"/>
          </p:nvPr>
        </p:nvSpPr>
        <p:spPr/>
        <p:txBody>
          <a:bodyPr/>
          <a:lstStyle>
            <a:lvl1pPr>
              <a:defRPr>
                <a:solidFill>
                  <a:schemeClr val="bg1"/>
                </a:solidFill>
                <a:latin typeface="Roboto Light" panose="02000000000000000000" pitchFamily="2" charset="0"/>
                <a:ea typeface="Roboto Light" panose="02000000000000000000" pitchFamily="2" charset="0"/>
              </a:defRPr>
            </a:lvl1pPr>
          </a:lstStyle>
          <a:p>
            <a:pPr>
              <a:defRPr/>
            </a:pPr>
            <a:fld id="{BCCB9CD5-02BA-451C-8A73-4C0808575470}" type="slidenum">
              <a:rPr lang="sv-SE"/>
              <a:pPr>
                <a:defRPr/>
              </a:pPr>
              <a:t>‹#›</a:t>
            </a:fld>
            <a:endParaRPr lang="sv-SE"/>
          </a:p>
        </p:txBody>
      </p:sp>
    </p:spTree>
    <p:extLst>
      <p:ext uri="{BB962C8B-B14F-4D97-AF65-F5344CB8AC3E}">
        <p14:creationId xmlns:p14="http://schemas.microsoft.com/office/powerpoint/2010/main" val="42000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Team">
    <p:spTree>
      <p:nvGrpSpPr>
        <p:cNvPr id="1" name=""/>
        <p:cNvGrpSpPr/>
        <p:nvPr/>
      </p:nvGrpSpPr>
      <p:grpSpPr>
        <a:xfrm>
          <a:off x="0" y="0"/>
          <a:ext cx="0" cy="0"/>
          <a:chOff x="0" y="0"/>
          <a:chExt cx="0" cy="0"/>
        </a:xfrm>
      </p:grpSpPr>
      <p:sp>
        <p:nvSpPr>
          <p:cNvPr id="21" name="Rektangel 6"/>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sp>
        <p:nvSpPr>
          <p:cNvPr id="23" name="textruta 5"/>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pic>
        <p:nvPicPr>
          <p:cNvPr id="24" name="Bildobjekt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B21D3D2F-FB07-47BE-8E03-5B8453696369}"/>
              </a:ext>
            </a:extLst>
          </p:cNvPr>
          <p:cNvSpPr>
            <a:spLocks noGrp="1"/>
          </p:cNvSpPr>
          <p:nvPr>
            <p:ph type="title"/>
          </p:nvPr>
        </p:nvSpPr>
        <p:spPr>
          <a:xfrm>
            <a:off x="289290" y="56644"/>
            <a:ext cx="11023375" cy="675730"/>
          </a:xfrm>
        </p:spPr>
        <p:txBody>
          <a:bodyPr/>
          <a:lstStyle>
            <a:lvl1pPr>
              <a:defRPr sz="3000">
                <a:solidFill>
                  <a:schemeClr val="tx2"/>
                </a:solidFill>
              </a:defRPr>
            </a:lvl1pPr>
          </a:lstStyle>
          <a:p>
            <a:r>
              <a:rPr lang="en-US"/>
              <a:t>Click to edit Master title style</a:t>
            </a:r>
            <a:endParaRPr lang="sv-SE"/>
          </a:p>
        </p:txBody>
      </p:sp>
      <p:sp>
        <p:nvSpPr>
          <p:cNvPr id="12" name="Platshållare för bild 11">
            <a:extLst>
              <a:ext uri="{FF2B5EF4-FFF2-40B4-BE49-F238E27FC236}">
                <a16:creationId xmlns:a16="http://schemas.microsoft.com/office/drawing/2014/main" id="{AF717D5F-D21B-4FEB-B2FC-4DF5CB80A66F}"/>
              </a:ext>
            </a:extLst>
          </p:cNvPr>
          <p:cNvSpPr>
            <a:spLocks noGrp="1"/>
          </p:cNvSpPr>
          <p:nvPr>
            <p:ph type="pic" sz="quarter" idx="14"/>
          </p:nvPr>
        </p:nvSpPr>
        <p:spPr>
          <a:xfrm>
            <a:off x="371474" y="857250"/>
            <a:ext cx="3571875" cy="2390775"/>
          </a:xfrm>
          <a:prstGeom prst="roundRect">
            <a:avLst>
              <a:gd name="adj" fmla="val 3261"/>
            </a:avLst>
          </a:prstGeom>
          <a:solidFill>
            <a:srgbClr val="D9D9D9">
              <a:alpha val="50196"/>
            </a:srgbClr>
          </a:solidFill>
          <a:ln>
            <a:noFill/>
          </a:ln>
          <a:effectLst/>
        </p:spPr>
        <p:txBody>
          <a:bodyPr rtlCol="0">
            <a:noAutofit/>
          </a:bodyPr>
          <a:lstStyle>
            <a:lvl1pPr marL="0" indent="0" algn="ctr">
              <a:buFontTx/>
              <a:buNone/>
              <a:defRPr sz="1200">
                <a:solidFill>
                  <a:schemeClr val="bg1">
                    <a:lumMod val="65000"/>
                  </a:schemeClr>
                </a:solidFill>
              </a:defRPr>
            </a:lvl1pPr>
          </a:lstStyle>
          <a:p>
            <a:pPr lvl="0"/>
            <a:r>
              <a:rPr lang="en-US" noProof="0"/>
              <a:t>Click icon to add picture</a:t>
            </a:r>
          </a:p>
        </p:txBody>
      </p:sp>
      <p:sp>
        <p:nvSpPr>
          <p:cNvPr id="10" name="Platshållare för text 7">
            <a:extLst>
              <a:ext uri="{FF2B5EF4-FFF2-40B4-BE49-F238E27FC236}">
                <a16:creationId xmlns:a16="http://schemas.microsoft.com/office/drawing/2014/main" id="{A1A3DFB4-512D-4C20-83B2-C9AACDE5A66F}"/>
              </a:ext>
            </a:extLst>
          </p:cNvPr>
          <p:cNvSpPr>
            <a:spLocks noGrp="1"/>
          </p:cNvSpPr>
          <p:nvPr>
            <p:ph type="body" sz="quarter" idx="15"/>
          </p:nvPr>
        </p:nvSpPr>
        <p:spPr>
          <a:xfrm>
            <a:off x="371474" y="2514600"/>
            <a:ext cx="3571200" cy="401295"/>
          </a:xfrm>
          <a:gradFill flip="none" rotWithShape="1">
            <a:gsLst>
              <a:gs pos="51000">
                <a:srgbClr val="1D2229">
                  <a:alpha val="30000"/>
                </a:srgbClr>
              </a:gs>
              <a:gs pos="0">
                <a:srgbClr val="111820">
                  <a:alpha val="50000"/>
                </a:srgbClr>
              </a:gs>
              <a:gs pos="100000">
                <a:srgbClr val="505050">
                  <a:alpha val="0"/>
                </a:srgbClr>
              </a:gs>
            </a:gsLst>
            <a:lin ang="16200000" scaled="1"/>
            <a:tileRect/>
          </a:gradFill>
        </p:spPr>
        <p:txBody>
          <a:bodyPr lIns="162000" tIns="18000" rIns="18000" bIns="18000" anchor="b"/>
          <a:lstStyle>
            <a:lvl1pPr marL="0" indent="0">
              <a:lnSpc>
                <a:spcPct val="100000"/>
              </a:lnSpc>
              <a:spcBef>
                <a:spcPts val="0"/>
              </a:spcBef>
              <a:buFontTx/>
              <a:buNone/>
              <a:defRPr sz="1500">
                <a:solidFill>
                  <a:schemeClr val="bg1"/>
                </a:solidFill>
                <a:latin typeface="+mj-lt"/>
                <a:ea typeface="Roboto Medium" panose="02000000000000000000" pitchFamily="2" charset="0"/>
              </a:defRPr>
            </a:lvl1pPr>
            <a:lvl2pPr marL="647634" indent="0">
              <a:buNone/>
              <a:defRPr/>
            </a:lvl2pPr>
          </a:lstStyle>
          <a:p>
            <a:pPr lvl="0"/>
            <a:r>
              <a:rPr lang="en-US"/>
              <a:t>Edit Master text styles</a:t>
            </a:r>
          </a:p>
        </p:txBody>
      </p:sp>
      <p:sp>
        <p:nvSpPr>
          <p:cNvPr id="11" name="Platshållare för text 7">
            <a:extLst>
              <a:ext uri="{FF2B5EF4-FFF2-40B4-BE49-F238E27FC236}">
                <a16:creationId xmlns:a16="http://schemas.microsoft.com/office/drawing/2014/main" id="{DCCBC367-575D-4965-9790-FFE194977050}"/>
              </a:ext>
            </a:extLst>
          </p:cNvPr>
          <p:cNvSpPr>
            <a:spLocks noGrp="1"/>
          </p:cNvSpPr>
          <p:nvPr>
            <p:ph type="body" sz="quarter" idx="16"/>
          </p:nvPr>
        </p:nvSpPr>
        <p:spPr>
          <a:xfrm>
            <a:off x="371474" y="2914719"/>
            <a:ext cx="3571200" cy="333306"/>
          </a:xfrm>
          <a:prstGeom prst="round2SameRect">
            <a:avLst>
              <a:gd name="adj1" fmla="val 0"/>
              <a:gd name="adj2" fmla="val 21013"/>
            </a:avLst>
          </a:prstGeom>
          <a:solidFill>
            <a:srgbClr val="111820">
              <a:alpha val="50196"/>
            </a:srgbClr>
          </a:solidFill>
        </p:spPr>
        <p:txBody>
          <a:bodyPr lIns="162000" tIns="18000" rIns="18000" bIns="18000"/>
          <a:lstStyle>
            <a:lvl1pPr marL="0" indent="0">
              <a:lnSpc>
                <a:spcPct val="100000"/>
              </a:lnSpc>
              <a:spcBef>
                <a:spcPts val="0"/>
              </a:spcBef>
              <a:buFontTx/>
              <a:buNone/>
              <a:defRPr sz="1000">
                <a:solidFill>
                  <a:schemeClr val="bg1"/>
                </a:solidFill>
                <a:latin typeface="+mn-lt"/>
                <a:ea typeface="Roboto Medium" panose="02000000000000000000" pitchFamily="2" charset="0"/>
              </a:defRPr>
            </a:lvl1pPr>
            <a:lvl2pPr marL="647634" indent="0">
              <a:buNone/>
              <a:defRPr/>
            </a:lvl2pPr>
          </a:lstStyle>
          <a:p>
            <a:pPr lvl="0"/>
            <a:r>
              <a:rPr lang="en-US"/>
              <a:t>Edit Master text styles</a:t>
            </a:r>
          </a:p>
        </p:txBody>
      </p:sp>
      <p:sp>
        <p:nvSpPr>
          <p:cNvPr id="13" name="Platshållare för bild 11">
            <a:extLst>
              <a:ext uri="{FF2B5EF4-FFF2-40B4-BE49-F238E27FC236}">
                <a16:creationId xmlns:a16="http://schemas.microsoft.com/office/drawing/2014/main" id="{B7E62226-3340-48AB-8DE4-A0EF35107C6E}"/>
              </a:ext>
            </a:extLst>
          </p:cNvPr>
          <p:cNvSpPr>
            <a:spLocks noGrp="1"/>
          </p:cNvSpPr>
          <p:nvPr>
            <p:ph type="pic" sz="quarter" idx="17"/>
          </p:nvPr>
        </p:nvSpPr>
        <p:spPr>
          <a:xfrm>
            <a:off x="4314825" y="857250"/>
            <a:ext cx="3571875" cy="2390775"/>
          </a:xfrm>
          <a:prstGeom prst="roundRect">
            <a:avLst>
              <a:gd name="adj" fmla="val 3261"/>
            </a:avLst>
          </a:prstGeom>
          <a:solidFill>
            <a:srgbClr val="D9D9D9">
              <a:alpha val="50196"/>
            </a:srgbClr>
          </a:solidFill>
          <a:ln>
            <a:noFill/>
          </a:ln>
          <a:effectLst/>
        </p:spPr>
        <p:txBody>
          <a:bodyPr rtlCol="0">
            <a:noAutofit/>
          </a:bodyPr>
          <a:lstStyle>
            <a:lvl1pPr marL="0" indent="0" algn="ctr">
              <a:buFontTx/>
              <a:buNone/>
              <a:defRPr sz="1200">
                <a:solidFill>
                  <a:schemeClr val="bg1">
                    <a:lumMod val="65000"/>
                  </a:schemeClr>
                </a:solidFill>
              </a:defRPr>
            </a:lvl1pPr>
          </a:lstStyle>
          <a:p>
            <a:pPr lvl="0"/>
            <a:r>
              <a:rPr lang="en-US" noProof="0"/>
              <a:t>Click icon to add picture</a:t>
            </a:r>
          </a:p>
        </p:txBody>
      </p:sp>
      <p:sp>
        <p:nvSpPr>
          <p:cNvPr id="16" name="Platshållare för bild 11">
            <a:extLst>
              <a:ext uri="{FF2B5EF4-FFF2-40B4-BE49-F238E27FC236}">
                <a16:creationId xmlns:a16="http://schemas.microsoft.com/office/drawing/2014/main" id="{A9A31624-5504-4711-B01C-B13F7F72839B}"/>
              </a:ext>
            </a:extLst>
          </p:cNvPr>
          <p:cNvSpPr>
            <a:spLocks noGrp="1"/>
          </p:cNvSpPr>
          <p:nvPr>
            <p:ph type="pic" sz="quarter" idx="20"/>
          </p:nvPr>
        </p:nvSpPr>
        <p:spPr>
          <a:xfrm>
            <a:off x="8258175" y="857250"/>
            <a:ext cx="3571875" cy="2390775"/>
          </a:xfrm>
          <a:prstGeom prst="roundRect">
            <a:avLst>
              <a:gd name="adj" fmla="val 3261"/>
            </a:avLst>
          </a:prstGeom>
          <a:solidFill>
            <a:srgbClr val="D9D9D9">
              <a:alpha val="50196"/>
            </a:srgbClr>
          </a:solidFill>
          <a:ln>
            <a:noFill/>
          </a:ln>
          <a:effectLst/>
        </p:spPr>
        <p:txBody>
          <a:bodyPr rtlCol="0">
            <a:noAutofit/>
          </a:bodyPr>
          <a:lstStyle>
            <a:lvl1pPr marL="0" indent="0" algn="ctr">
              <a:buFontTx/>
              <a:buNone/>
              <a:defRPr sz="1200">
                <a:solidFill>
                  <a:schemeClr val="bg1">
                    <a:lumMod val="65000"/>
                  </a:schemeClr>
                </a:solidFill>
              </a:defRPr>
            </a:lvl1pPr>
          </a:lstStyle>
          <a:p>
            <a:pPr lvl="0"/>
            <a:r>
              <a:rPr lang="en-US" noProof="0"/>
              <a:t>Click icon to add picture</a:t>
            </a:r>
          </a:p>
        </p:txBody>
      </p:sp>
      <p:sp>
        <p:nvSpPr>
          <p:cNvPr id="19" name="Platshållare för bild 11">
            <a:extLst>
              <a:ext uri="{FF2B5EF4-FFF2-40B4-BE49-F238E27FC236}">
                <a16:creationId xmlns:a16="http://schemas.microsoft.com/office/drawing/2014/main" id="{2834A57B-D75B-4174-8BFF-5C83E7ED57F0}"/>
              </a:ext>
            </a:extLst>
          </p:cNvPr>
          <p:cNvSpPr>
            <a:spLocks noGrp="1"/>
          </p:cNvSpPr>
          <p:nvPr>
            <p:ph type="pic" sz="quarter" idx="23"/>
          </p:nvPr>
        </p:nvSpPr>
        <p:spPr>
          <a:xfrm>
            <a:off x="381000" y="3552825"/>
            <a:ext cx="3571875" cy="2390775"/>
          </a:xfrm>
          <a:prstGeom prst="roundRect">
            <a:avLst>
              <a:gd name="adj" fmla="val 3261"/>
            </a:avLst>
          </a:prstGeom>
          <a:solidFill>
            <a:srgbClr val="D9D9D9">
              <a:alpha val="50196"/>
            </a:srgbClr>
          </a:solidFill>
          <a:ln>
            <a:noFill/>
          </a:ln>
          <a:effectLst/>
        </p:spPr>
        <p:txBody>
          <a:bodyPr rtlCol="0">
            <a:noAutofit/>
          </a:bodyPr>
          <a:lstStyle>
            <a:lvl1pPr marL="0" indent="0" algn="ctr">
              <a:buFontTx/>
              <a:buNone/>
              <a:defRPr sz="1200">
                <a:solidFill>
                  <a:schemeClr val="bg1">
                    <a:lumMod val="65000"/>
                  </a:schemeClr>
                </a:solidFill>
              </a:defRPr>
            </a:lvl1pPr>
          </a:lstStyle>
          <a:p>
            <a:pPr lvl="0"/>
            <a:r>
              <a:rPr lang="en-US" noProof="0"/>
              <a:t>Click icon to add picture</a:t>
            </a:r>
          </a:p>
        </p:txBody>
      </p:sp>
      <p:sp>
        <p:nvSpPr>
          <p:cNvPr id="22" name="Platshållare för bild 11">
            <a:extLst>
              <a:ext uri="{FF2B5EF4-FFF2-40B4-BE49-F238E27FC236}">
                <a16:creationId xmlns:a16="http://schemas.microsoft.com/office/drawing/2014/main" id="{9590FB61-FF31-4477-B9B9-B28D585CD769}"/>
              </a:ext>
            </a:extLst>
          </p:cNvPr>
          <p:cNvSpPr>
            <a:spLocks noGrp="1"/>
          </p:cNvSpPr>
          <p:nvPr>
            <p:ph type="pic" sz="quarter" idx="26"/>
          </p:nvPr>
        </p:nvSpPr>
        <p:spPr>
          <a:xfrm>
            <a:off x="4324350" y="3552825"/>
            <a:ext cx="3571875" cy="2390775"/>
          </a:xfrm>
          <a:prstGeom prst="roundRect">
            <a:avLst>
              <a:gd name="adj" fmla="val 3261"/>
            </a:avLst>
          </a:prstGeom>
          <a:solidFill>
            <a:srgbClr val="D9D9D9">
              <a:alpha val="50196"/>
            </a:srgbClr>
          </a:solidFill>
          <a:ln>
            <a:noFill/>
          </a:ln>
          <a:effectLst/>
        </p:spPr>
        <p:txBody>
          <a:bodyPr rtlCol="0">
            <a:noAutofit/>
          </a:bodyPr>
          <a:lstStyle>
            <a:lvl1pPr marL="0" indent="0" algn="ctr">
              <a:buFontTx/>
              <a:buNone/>
              <a:defRPr sz="1200">
                <a:solidFill>
                  <a:schemeClr val="bg1">
                    <a:lumMod val="65000"/>
                  </a:schemeClr>
                </a:solidFill>
              </a:defRPr>
            </a:lvl1pPr>
          </a:lstStyle>
          <a:p>
            <a:pPr lvl="0"/>
            <a:r>
              <a:rPr lang="en-US" noProof="0"/>
              <a:t>Click icon to add picture</a:t>
            </a:r>
          </a:p>
        </p:txBody>
      </p:sp>
      <p:sp>
        <p:nvSpPr>
          <p:cNvPr id="25" name="Platshållare för bild 11">
            <a:extLst>
              <a:ext uri="{FF2B5EF4-FFF2-40B4-BE49-F238E27FC236}">
                <a16:creationId xmlns:a16="http://schemas.microsoft.com/office/drawing/2014/main" id="{496FF8E9-968E-44D8-9A51-C0145C7293DF}"/>
              </a:ext>
            </a:extLst>
          </p:cNvPr>
          <p:cNvSpPr>
            <a:spLocks noGrp="1"/>
          </p:cNvSpPr>
          <p:nvPr>
            <p:ph type="pic" sz="quarter" idx="29"/>
          </p:nvPr>
        </p:nvSpPr>
        <p:spPr>
          <a:xfrm>
            <a:off x="8267700" y="3552825"/>
            <a:ext cx="3571875" cy="2390775"/>
          </a:xfrm>
          <a:prstGeom prst="roundRect">
            <a:avLst>
              <a:gd name="adj" fmla="val 3261"/>
            </a:avLst>
          </a:prstGeom>
          <a:solidFill>
            <a:srgbClr val="D9D9D9">
              <a:alpha val="50196"/>
            </a:srgbClr>
          </a:solidFill>
          <a:ln>
            <a:noFill/>
          </a:ln>
          <a:effectLst/>
        </p:spPr>
        <p:txBody>
          <a:bodyPr rtlCol="0">
            <a:noAutofit/>
          </a:bodyPr>
          <a:lstStyle>
            <a:lvl1pPr marL="0" indent="0" algn="ctr">
              <a:buFontTx/>
              <a:buNone/>
              <a:defRPr sz="1200">
                <a:solidFill>
                  <a:schemeClr val="bg1">
                    <a:lumMod val="65000"/>
                  </a:schemeClr>
                </a:solidFill>
              </a:defRPr>
            </a:lvl1pPr>
          </a:lstStyle>
          <a:p>
            <a:pPr lvl="0"/>
            <a:r>
              <a:rPr lang="en-US" noProof="0"/>
              <a:t>Click icon to add picture</a:t>
            </a:r>
          </a:p>
        </p:txBody>
      </p:sp>
      <p:sp>
        <p:nvSpPr>
          <p:cNvPr id="31" name="Platshållare för text 7">
            <a:extLst>
              <a:ext uri="{FF2B5EF4-FFF2-40B4-BE49-F238E27FC236}">
                <a16:creationId xmlns:a16="http://schemas.microsoft.com/office/drawing/2014/main" id="{C5453140-3892-4497-8587-2A0F32828447}"/>
              </a:ext>
            </a:extLst>
          </p:cNvPr>
          <p:cNvSpPr>
            <a:spLocks noGrp="1"/>
          </p:cNvSpPr>
          <p:nvPr>
            <p:ph type="body" sz="quarter" idx="31"/>
          </p:nvPr>
        </p:nvSpPr>
        <p:spPr>
          <a:xfrm>
            <a:off x="4314825" y="2914719"/>
            <a:ext cx="3571200" cy="333306"/>
          </a:xfrm>
          <a:prstGeom prst="round2SameRect">
            <a:avLst>
              <a:gd name="adj1" fmla="val 0"/>
              <a:gd name="adj2" fmla="val 21013"/>
            </a:avLst>
          </a:prstGeom>
          <a:solidFill>
            <a:srgbClr val="111820">
              <a:alpha val="50196"/>
            </a:srgbClr>
          </a:solidFill>
        </p:spPr>
        <p:txBody>
          <a:bodyPr lIns="162000" tIns="18000" rIns="18000" bIns="18000"/>
          <a:lstStyle>
            <a:lvl1pPr marL="0" indent="0">
              <a:lnSpc>
                <a:spcPct val="100000"/>
              </a:lnSpc>
              <a:spcBef>
                <a:spcPts val="0"/>
              </a:spcBef>
              <a:buFontTx/>
              <a:buNone/>
              <a:defRPr sz="1000">
                <a:solidFill>
                  <a:schemeClr val="bg1"/>
                </a:solidFill>
                <a:latin typeface="+mn-lt"/>
                <a:ea typeface="Roboto Medium" panose="02000000000000000000" pitchFamily="2" charset="0"/>
              </a:defRPr>
            </a:lvl1pPr>
            <a:lvl2pPr marL="647634" indent="0">
              <a:buNone/>
              <a:defRPr/>
            </a:lvl2pPr>
          </a:lstStyle>
          <a:p>
            <a:pPr lvl="0"/>
            <a:r>
              <a:rPr lang="en-US"/>
              <a:t>Edit Master text styles</a:t>
            </a:r>
          </a:p>
        </p:txBody>
      </p:sp>
      <p:sp>
        <p:nvSpPr>
          <p:cNvPr id="33" name="Platshållare för text 7">
            <a:extLst>
              <a:ext uri="{FF2B5EF4-FFF2-40B4-BE49-F238E27FC236}">
                <a16:creationId xmlns:a16="http://schemas.microsoft.com/office/drawing/2014/main" id="{71297F1F-A735-4358-86FC-3ADC56EE812E}"/>
              </a:ext>
            </a:extLst>
          </p:cNvPr>
          <p:cNvSpPr>
            <a:spLocks noGrp="1"/>
          </p:cNvSpPr>
          <p:nvPr>
            <p:ph type="body" sz="quarter" idx="33"/>
          </p:nvPr>
        </p:nvSpPr>
        <p:spPr>
          <a:xfrm>
            <a:off x="8258175" y="2914719"/>
            <a:ext cx="3571200" cy="333306"/>
          </a:xfrm>
          <a:prstGeom prst="round2SameRect">
            <a:avLst>
              <a:gd name="adj1" fmla="val 0"/>
              <a:gd name="adj2" fmla="val 21013"/>
            </a:avLst>
          </a:prstGeom>
          <a:solidFill>
            <a:srgbClr val="111820">
              <a:alpha val="50196"/>
            </a:srgbClr>
          </a:solidFill>
        </p:spPr>
        <p:txBody>
          <a:bodyPr lIns="162000" tIns="18000" rIns="18000" bIns="18000"/>
          <a:lstStyle>
            <a:lvl1pPr marL="0" indent="0">
              <a:lnSpc>
                <a:spcPct val="100000"/>
              </a:lnSpc>
              <a:spcBef>
                <a:spcPts val="0"/>
              </a:spcBef>
              <a:buFontTx/>
              <a:buNone/>
              <a:defRPr sz="1000">
                <a:solidFill>
                  <a:schemeClr val="bg1"/>
                </a:solidFill>
                <a:latin typeface="+mn-lt"/>
                <a:ea typeface="Roboto Medium" panose="02000000000000000000" pitchFamily="2" charset="0"/>
              </a:defRPr>
            </a:lvl1pPr>
            <a:lvl2pPr marL="647634" indent="0">
              <a:buNone/>
              <a:defRPr/>
            </a:lvl2pPr>
          </a:lstStyle>
          <a:p>
            <a:pPr lvl="0"/>
            <a:r>
              <a:rPr lang="en-US"/>
              <a:t>Edit Master text styles</a:t>
            </a:r>
          </a:p>
        </p:txBody>
      </p:sp>
      <p:sp>
        <p:nvSpPr>
          <p:cNvPr id="34" name="Platshållare för text 7">
            <a:extLst>
              <a:ext uri="{FF2B5EF4-FFF2-40B4-BE49-F238E27FC236}">
                <a16:creationId xmlns:a16="http://schemas.microsoft.com/office/drawing/2014/main" id="{F529E68D-62D6-4F19-BE20-D06E8B7717FB}"/>
              </a:ext>
            </a:extLst>
          </p:cNvPr>
          <p:cNvSpPr>
            <a:spLocks noGrp="1"/>
          </p:cNvSpPr>
          <p:nvPr>
            <p:ph type="body" sz="quarter" idx="34"/>
          </p:nvPr>
        </p:nvSpPr>
        <p:spPr>
          <a:xfrm>
            <a:off x="381000" y="5172075"/>
            <a:ext cx="3571200" cy="439395"/>
          </a:xfrm>
          <a:gradFill flip="none" rotWithShape="1">
            <a:gsLst>
              <a:gs pos="0">
                <a:srgbClr val="111820">
                  <a:alpha val="50000"/>
                </a:srgbClr>
              </a:gs>
              <a:gs pos="100000">
                <a:srgbClr val="505050">
                  <a:alpha val="0"/>
                </a:srgbClr>
              </a:gs>
            </a:gsLst>
            <a:lin ang="16200000" scaled="1"/>
            <a:tileRect/>
          </a:gradFill>
        </p:spPr>
        <p:txBody>
          <a:bodyPr lIns="162000" tIns="18000" rIns="18000" bIns="18000" anchor="b"/>
          <a:lstStyle>
            <a:lvl1pPr marL="0" indent="0">
              <a:lnSpc>
                <a:spcPct val="100000"/>
              </a:lnSpc>
              <a:spcBef>
                <a:spcPts val="0"/>
              </a:spcBef>
              <a:buFontTx/>
              <a:buNone/>
              <a:defRPr sz="1500">
                <a:solidFill>
                  <a:schemeClr val="bg1"/>
                </a:solidFill>
                <a:latin typeface="+mj-lt"/>
                <a:ea typeface="Roboto Medium" panose="02000000000000000000" pitchFamily="2" charset="0"/>
              </a:defRPr>
            </a:lvl1pPr>
            <a:lvl2pPr marL="647634" indent="0">
              <a:buNone/>
              <a:defRPr/>
            </a:lvl2pPr>
          </a:lstStyle>
          <a:p>
            <a:pPr lvl="0"/>
            <a:r>
              <a:rPr lang="en-US"/>
              <a:t>Edit Master text styles</a:t>
            </a:r>
          </a:p>
        </p:txBody>
      </p:sp>
      <p:sp>
        <p:nvSpPr>
          <p:cNvPr id="35" name="Platshållare för text 7">
            <a:extLst>
              <a:ext uri="{FF2B5EF4-FFF2-40B4-BE49-F238E27FC236}">
                <a16:creationId xmlns:a16="http://schemas.microsoft.com/office/drawing/2014/main" id="{9D14F7A0-2974-44CC-BEAA-D45551C1B40C}"/>
              </a:ext>
            </a:extLst>
          </p:cNvPr>
          <p:cNvSpPr>
            <a:spLocks noGrp="1"/>
          </p:cNvSpPr>
          <p:nvPr>
            <p:ph type="body" sz="quarter" idx="35"/>
          </p:nvPr>
        </p:nvSpPr>
        <p:spPr>
          <a:xfrm>
            <a:off x="381000" y="5610294"/>
            <a:ext cx="3571200" cy="333306"/>
          </a:xfrm>
          <a:prstGeom prst="round2SameRect">
            <a:avLst>
              <a:gd name="adj1" fmla="val 0"/>
              <a:gd name="adj2" fmla="val 21013"/>
            </a:avLst>
          </a:prstGeom>
          <a:solidFill>
            <a:srgbClr val="111820">
              <a:alpha val="50196"/>
            </a:srgbClr>
          </a:solidFill>
        </p:spPr>
        <p:txBody>
          <a:bodyPr lIns="162000" tIns="18000" rIns="18000" bIns="18000"/>
          <a:lstStyle>
            <a:lvl1pPr marL="0" indent="0">
              <a:lnSpc>
                <a:spcPct val="100000"/>
              </a:lnSpc>
              <a:spcBef>
                <a:spcPts val="0"/>
              </a:spcBef>
              <a:buFontTx/>
              <a:buNone/>
              <a:defRPr sz="1000">
                <a:solidFill>
                  <a:schemeClr val="bg1"/>
                </a:solidFill>
                <a:latin typeface="+mn-lt"/>
                <a:ea typeface="Roboto Medium" panose="02000000000000000000" pitchFamily="2" charset="0"/>
              </a:defRPr>
            </a:lvl1pPr>
            <a:lvl2pPr marL="647634" indent="0">
              <a:buNone/>
              <a:defRPr/>
            </a:lvl2pPr>
          </a:lstStyle>
          <a:p>
            <a:pPr lvl="0"/>
            <a:r>
              <a:rPr lang="en-US"/>
              <a:t>Edit Master text styles</a:t>
            </a:r>
          </a:p>
        </p:txBody>
      </p:sp>
      <p:sp>
        <p:nvSpPr>
          <p:cNvPr id="36" name="Platshållare för text 7">
            <a:extLst>
              <a:ext uri="{FF2B5EF4-FFF2-40B4-BE49-F238E27FC236}">
                <a16:creationId xmlns:a16="http://schemas.microsoft.com/office/drawing/2014/main" id="{27316D4F-F5F7-466A-B93B-42C65C1D64D6}"/>
              </a:ext>
            </a:extLst>
          </p:cNvPr>
          <p:cNvSpPr>
            <a:spLocks noGrp="1"/>
          </p:cNvSpPr>
          <p:nvPr>
            <p:ph type="body" sz="quarter" idx="36"/>
          </p:nvPr>
        </p:nvSpPr>
        <p:spPr>
          <a:xfrm>
            <a:off x="4323002" y="5172075"/>
            <a:ext cx="3571200" cy="439395"/>
          </a:xfrm>
          <a:gradFill flip="none" rotWithShape="1">
            <a:gsLst>
              <a:gs pos="0">
                <a:srgbClr val="111820">
                  <a:alpha val="50000"/>
                </a:srgbClr>
              </a:gs>
              <a:gs pos="100000">
                <a:srgbClr val="505050">
                  <a:alpha val="0"/>
                </a:srgbClr>
              </a:gs>
            </a:gsLst>
            <a:lin ang="16200000" scaled="1"/>
            <a:tileRect/>
          </a:gradFill>
        </p:spPr>
        <p:txBody>
          <a:bodyPr lIns="162000" tIns="18000" rIns="18000" bIns="18000" anchor="b"/>
          <a:lstStyle>
            <a:lvl1pPr marL="0" indent="0">
              <a:lnSpc>
                <a:spcPct val="100000"/>
              </a:lnSpc>
              <a:spcBef>
                <a:spcPts val="0"/>
              </a:spcBef>
              <a:buFontTx/>
              <a:buNone/>
              <a:defRPr sz="1500">
                <a:solidFill>
                  <a:schemeClr val="bg1"/>
                </a:solidFill>
                <a:latin typeface="+mj-lt"/>
                <a:ea typeface="Roboto Medium" panose="02000000000000000000" pitchFamily="2" charset="0"/>
              </a:defRPr>
            </a:lvl1pPr>
            <a:lvl2pPr marL="647634" indent="0">
              <a:buNone/>
              <a:defRPr/>
            </a:lvl2pPr>
          </a:lstStyle>
          <a:p>
            <a:pPr lvl="0"/>
            <a:r>
              <a:rPr lang="en-US"/>
              <a:t>Edit Master text styles</a:t>
            </a:r>
          </a:p>
        </p:txBody>
      </p:sp>
      <p:sp>
        <p:nvSpPr>
          <p:cNvPr id="37" name="Platshållare för text 7">
            <a:extLst>
              <a:ext uri="{FF2B5EF4-FFF2-40B4-BE49-F238E27FC236}">
                <a16:creationId xmlns:a16="http://schemas.microsoft.com/office/drawing/2014/main" id="{28AD6768-603D-4E9B-8C33-1A003B3C055A}"/>
              </a:ext>
            </a:extLst>
          </p:cNvPr>
          <p:cNvSpPr>
            <a:spLocks noGrp="1"/>
          </p:cNvSpPr>
          <p:nvPr>
            <p:ph type="body" sz="quarter" idx="37"/>
          </p:nvPr>
        </p:nvSpPr>
        <p:spPr>
          <a:xfrm>
            <a:off x="4324350" y="5610294"/>
            <a:ext cx="3571200" cy="333306"/>
          </a:xfrm>
          <a:prstGeom prst="round2SameRect">
            <a:avLst>
              <a:gd name="adj1" fmla="val 0"/>
              <a:gd name="adj2" fmla="val 21013"/>
            </a:avLst>
          </a:prstGeom>
          <a:solidFill>
            <a:srgbClr val="111820">
              <a:alpha val="50196"/>
            </a:srgbClr>
          </a:solidFill>
        </p:spPr>
        <p:txBody>
          <a:bodyPr lIns="162000" tIns="18000" rIns="18000" bIns="18000"/>
          <a:lstStyle>
            <a:lvl1pPr marL="0" indent="0">
              <a:lnSpc>
                <a:spcPct val="100000"/>
              </a:lnSpc>
              <a:spcBef>
                <a:spcPts val="0"/>
              </a:spcBef>
              <a:buFontTx/>
              <a:buNone/>
              <a:defRPr sz="1000">
                <a:solidFill>
                  <a:schemeClr val="bg1"/>
                </a:solidFill>
                <a:latin typeface="+mn-lt"/>
                <a:ea typeface="Roboto Medium" panose="02000000000000000000" pitchFamily="2" charset="0"/>
              </a:defRPr>
            </a:lvl1pPr>
            <a:lvl2pPr marL="647634" indent="0">
              <a:buNone/>
              <a:defRPr/>
            </a:lvl2pPr>
          </a:lstStyle>
          <a:p>
            <a:pPr lvl="0"/>
            <a:r>
              <a:rPr lang="en-US"/>
              <a:t>Edit Master text styles</a:t>
            </a:r>
          </a:p>
        </p:txBody>
      </p:sp>
      <p:sp>
        <p:nvSpPr>
          <p:cNvPr id="38" name="Platshållare för text 7">
            <a:extLst>
              <a:ext uri="{FF2B5EF4-FFF2-40B4-BE49-F238E27FC236}">
                <a16:creationId xmlns:a16="http://schemas.microsoft.com/office/drawing/2014/main" id="{0DF43E20-7369-49BF-9493-110A340DC01B}"/>
              </a:ext>
            </a:extLst>
          </p:cNvPr>
          <p:cNvSpPr>
            <a:spLocks noGrp="1"/>
          </p:cNvSpPr>
          <p:nvPr>
            <p:ph type="body" sz="quarter" idx="38"/>
          </p:nvPr>
        </p:nvSpPr>
        <p:spPr>
          <a:xfrm>
            <a:off x="8266352" y="5172075"/>
            <a:ext cx="3571200" cy="439395"/>
          </a:xfrm>
          <a:gradFill flip="none" rotWithShape="1">
            <a:gsLst>
              <a:gs pos="0">
                <a:srgbClr val="111820">
                  <a:alpha val="50000"/>
                </a:srgbClr>
              </a:gs>
              <a:gs pos="100000">
                <a:srgbClr val="505050">
                  <a:alpha val="0"/>
                </a:srgbClr>
              </a:gs>
            </a:gsLst>
            <a:lin ang="16200000" scaled="1"/>
            <a:tileRect/>
          </a:gradFill>
        </p:spPr>
        <p:txBody>
          <a:bodyPr lIns="162000" tIns="18000" rIns="18000" bIns="18000" anchor="b"/>
          <a:lstStyle>
            <a:lvl1pPr marL="0" indent="0">
              <a:lnSpc>
                <a:spcPct val="100000"/>
              </a:lnSpc>
              <a:spcBef>
                <a:spcPts val="0"/>
              </a:spcBef>
              <a:buFontTx/>
              <a:buNone/>
              <a:defRPr sz="1500">
                <a:solidFill>
                  <a:schemeClr val="bg1"/>
                </a:solidFill>
                <a:latin typeface="+mj-lt"/>
                <a:ea typeface="Roboto Medium" panose="02000000000000000000" pitchFamily="2" charset="0"/>
              </a:defRPr>
            </a:lvl1pPr>
            <a:lvl2pPr marL="647634" indent="0">
              <a:buNone/>
              <a:defRPr/>
            </a:lvl2pPr>
          </a:lstStyle>
          <a:p>
            <a:pPr lvl="0"/>
            <a:r>
              <a:rPr lang="en-US"/>
              <a:t>Edit Master text styles</a:t>
            </a:r>
          </a:p>
        </p:txBody>
      </p:sp>
      <p:sp>
        <p:nvSpPr>
          <p:cNvPr id="39" name="Platshållare för text 7">
            <a:extLst>
              <a:ext uri="{FF2B5EF4-FFF2-40B4-BE49-F238E27FC236}">
                <a16:creationId xmlns:a16="http://schemas.microsoft.com/office/drawing/2014/main" id="{4E9638A0-10FA-4181-9A16-3E5B3B300366}"/>
              </a:ext>
            </a:extLst>
          </p:cNvPr>
          <p:cNvSpPr>
            <a:spLocks noGrp="1"/>
          </p:cNvSpPr>
          <p:nvPr>
            <p:ph type="body" sz="quarter" idx="39"/>
          </p:nvPr>
        </p:nvSpPr>
        <p:spPr>
          <a:xfrm>
            <a:off x="8267700" y="5610294"/>
            <a:ext cx="3571200" cy="333306"/>
          </a:xfrm>
          <a:prstGeom prst="round2SameRect">
            <a:avLst>
              <a:gd name="adj1" fmla="val 0"/>
              <a:gd name="adj2" fmla="val 21013"/>
            </a:avLst>
          </a:prstGeom>
          <a:solidFill>
            <a:srgbClr val="111820">
              <a:alpha val="50196"/>
            </a:srgbClr>
          </a:solidFill>
        </p:spPr>
        <p:txBody>
          <a:bodyPr lIns="162000" tIns="18000" rIns="18000" bIns="18000"/>
          <a:lstStyle>
            <a:lvl1pPr marL="0" indent="0">
              <a:lnSpc>
                <a:spcPct val="100000"/>
              </a:lnSpc>
              <a:spcBef>
                <a:spcPts val="0"/>
              </a:spcBef>
              <a:buFontTx/>
              <a:buNone/>
              <a:defRPr sz="1000">
                <a:solidFill>
                  <a:schemeClr val="bg1"/>
                </a:solidFill>
                <a:latin typeface="+mn-lt"/>
                <a:ea typeface="Roboto Medium" panose="02000000000000000000" pitchFamily="2" charset="0"/>
              </a:defRPr>
            </a:lvl1pPr>
            <a:lvl2pPr marL="647634" indent="0">
              <a:buNone/>
              <a:defRPr/>
            </a:lvl2pPr>
          </a:lstStyle>
          <a:p>
            <a:pPr lvl="0"/>
            <a:r>
              <a:rPr lang="en-US"/>
              <a:t>Edit Master text styles</a:t>
            </a:r>
          </a:p>
        </p:txBody>
      </p:sp>
      <p:sp>
        <p:nvSpPr>
          <p:cNvPr id="26" name="Platshållare för text 7">
            <a:extLst>
              <a:ext uri="{FF2B5EF4-FFF2-40B4-BE49-F238E27FC236}">
                <a16:creationId xmlns:a16="http://schemas.microsoft.com/office/drawing/2014/main" id="{B33DBA5B-6FCA-489D-A709-D42C10FCF40E}"/>
              </a:ext>
            </a:extLst>
          </p:cNvPr>
          <p:cNvSpPr>
            <a:spLocks noGrp="1"/>
          </p:cNvSpPr>
          <p:nvPr>
            <p:ph type="body" sz="quarter" idx="40"/>
          </p:nvPr>
        </p:nvSpPr>
        <p:spPr>
          <a:xfrm>
            <a:off x="4314825" y="2476500"/>
            <a:ext cx="3571200" cy="439395"/>
          </a:xfrm>
          <a:gradFill flip="none" rotWithShape="1">
            <a:gsLst>
              <a:gs pos="0">
                <a:srgbClr val="111820">
                  <a:alpha val="50000"/>
                </a:srgbClr>
              </a:gs>
              <a:gs pos="100000">
                <a:srgbClr val="505050">
                  <a:alpha val="0"/>
                </a:srgbClr>
              </a:gs>
            </a:gsLst>
            <a:lin ang="16200000" scaled="1"/>
            <a:tileRect/>
          </a:gradFill>
        </p:spPr>
        <p:txBody>
          <a:bodyPr lIns="162000" tIns="18000" rIns="18000" bIns="18000" anchor="b"/>
          <a:lstStyle>
            <a:lvl1pPr marL="0" indent="0">
              <a:lnSpc>
                <a:spcPct val="100000"/>
              </a:lnSpc>
              <a:spcBef>
                <a:spcPts val="0"/>
              </a:spcBef>
              <a:buFontTx/>
              <a:buNone/>
              <a:defRPr sz="1500">
                <a:solidFill>
                  <a:schemeClr val="bg1"/>
                </a:solidFill>
                <a:latin typeface="+mj-lt"/>
                <a:ea typeface="Roboto Medium" panose="02000000000000000000" pitchFamily="2" charset="0"/>
              </a:defRPr>
            </a:lvl1pPr>
            <a:lvl2pPr marL="647634" indent="0">
              <a:buNone/>
              <a:defRPr/>
            </a:lvl2pPr>
          </a:lstStyle>
          <a:p>
            <a:pPr lvl="0"/>
            <a:r>
              <a:rPr lang="en-US"/>
              <a:t>Edit Master text styles</a:t>
            </a:r>
          </a:p>
        </p:txBody>
      </p:sp>
      <p:sp>
        <p:nvSpPr>
          <p:cNvPr id="27" name="Platshållare för text 7">
            <a:extLst>
              <a:ext uri="{FF2B5EF4-FFF2-40B4-BE49-F238E27FC236}">
                <a16:creationId xmlns:a16="http://schemas.microsoft.com/office/drawing/2014/main" id="{317B26C7-AF45-460D-931F-E81899431426}"/>
              </a:ext>
            </a:extLst>
          </p:cNvPr>
          <p:cNvSpPr>
            <a:spLocks noGrp="1"/>
          </p:cNvSpPr>
          <p:nvPr>
            <p:ph type="body" sz="quarter" idx="41"/>
          </p:nvPr>
        </p:nvSpPr>
        <p:spPr>
          <a:xfrm>
            <a:off x="8258175" y="2476500"/>
            <a:ext cx="3571200" cy="439395"/>
          </a:xfrm>
          <a:gradFill flip="none" rotWithShape="1">
            <a:gsLst>
              <a:gs pos="0">
                <a:srgbClr val="111820">
                  <a:alpha val="50000"/>
                </a:srgbClr>
              </a:gs>
              <a:gs pos="100000">
                <a:srgbClr val="505050">
                  <a:alpha val="0"/>
                </a:srgbClr>
              </a:gs>
            </a:gsLst>
            <a:lin ang="16200000" scaled="1"/>
            <a:tileRect/>
          </a:gradFill>
        </p:spPr>
        <p:txBody>
          <a:bodyPr lIns="162000" tIns="18000" rIns="18000" bIns="18000" anchor="b"/>
          <a:lstStyle>
            <a:lvl1pPr marL="0" indent="0">
              <a:lnSpc>
                <a:spcPct val="100000"/>
              </a:lnSpc>
              <a:spcBef>
                <a:spcPts val="0"/>
              </a:spcBef>
              <a:buFontTx/>
              <a:buNone/>
              <a:defRPr sz="1500">
                <a:solidFill>
                  <a:schemeClr val="bg1"/>
                </a:solidFill>
                <a:latin typeface="+mj-lt"/>
                <a:ea typeface="Roboto Medium" panose="02000000000000000000" pitchFamily="2" charset="0"/>
              </a:defRPr>
            </a:lvl1pPr>
            <a:lvl2pPr marL="647634" indent="0">
              <a:buNone/>
              <a:defRPr/>
            </a:lvl2pPr>
          </a:lstStyle>
          <a:p>
            <a:pPr lvl="0"/>
            <a:r>
              <a:rPr lang="en-US"/>
              <a:t>Edit Master text styles</a:t>
            </a:r>
          </a:p>
        </p:txBody>
      </p:sp>
      <p:sp>
        <p:nvSpPr>
          <p:cNvPr id="28" name="Platshållare för sidfot 3"/>
          <p:cNvSpPr>
            <a:spLocks noGrp="1"/>
          </p:cNvSpPr>
          <p:nvPr>
            <p:ph type="ftr" sz="quarter" idx="42"/>
          </p:nvPr>
        </p:nvSpPr>
        <p:spPr/>
        <p:txBody>
          <a:bodyPr/>
          <a:lstStyle>
            <a:lvl1pPr>
              <a:defRPr>
                <a:solidFill>
                  <a:schemeClr val="tx2"/>
                </a:solidFill>
              </a:defRPr>
            </a:lvl1pPr>
          </a:lstStyle>
          <a:p>
            <a:pPr>
              <a:defRPr/>
            </a:pPr>
            <a:endParaRPr lang="sv-SE"/>
          </a:p>
        </p:txBody>
      </p:sp>
      <p:sp>
        <p:nvSpPr>
          <p:cNvPr id="29" name="Platshållare för bildnummer 4"/>
          <p:cNvSpPr>
            <a:spLocks noGrp="1"/>
          </p:cNvSpPr>
          <p:nvPr>
            <p:ph type="sldNum" sz="quarter" idx="43"/>
          </p:nvPr>
        </p:nvSpPr>
        <p:spPr/>
        <p:txBody>
          <a:bodyPr/>
          <a:lstStyle>
            <a:lvl1pPr>
              <a:defRPr>
                <a:solidFill>
                  <a:schemeClr val="tx2"/>
                </a:solidFill>
              </a:defRPr>
            </a:lvl1pPr>
          </a:lstStyle>
          <a:p>
            <a:pPr>
              <a:defRPr/>
            </a:pPr>
            <a:fld id="{50D21C3E-710D-4A09-986F-CA6807328805}" type="slidenum">
              <a:rPr lang="sv-SE"/>
              <a:pPr>
                <a:defRPr/>
              </a:pPr>
              <a:t>‹#›</a:t>
            </a:fld>
            <a:endParaRPr lang="sv-SE"/>
          </a:p>
        </p:txBody>
      </p:sp>
    </p:spTree>
    <p:extLst>
      <p:ext uri="{BB962C8B-B14F-4D97-AF65-F5344CB8AC3E}">
        <p14:creationId xmlns:p14="http://schemas.microsoft.com/office/powerpoint/2010/main" val="1776314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Custom graphics">
    <p:spTree>
      <p:nvGrpSpPr>
        <p:cNvPr id="1" name=""/>
        <p:cNvGrpSpPr/>
        <p:nvPr/>
      </p:nvGrpSpPr>
      <p:grpSpPr>
        <a:xfrm>
          <a:off x="0" y="0"/>
          <a:ext cx="0" cy="0"/>
          <a:chOff x="0" y="0"/>
          <a:chExt cx="0" cy="0"/>
        </a:xfrm>
      </p:grpSpPr>
      <p:sp>
        <p:nvSpPr>
          <p:cNvPr id="15" name="textruta 5"/>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pic>
        <p:nvPicPr>
          <p:cNvPr id="16" name="Bildobjekt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ihandsfigur: Form 2"/>
          <p:cNvSpPr/>
          <p:nvPr userDrawn="1"/>
        </p:nvSpPr>
        <p:spPr>
          <a:xfrm>
            <a:off x="0" y="3752850"/>
            <a:ext cx="12192000" cy="0"/>
          </a:xfrm>
          <a:custGeom>
            <a:avLst/>
            <a:gdLst>
              <a:gd name="connsiteX0" fmla="*/ 0 w 12192000"/>
              <a:gd name="connsiteY0" fmla="*/ 0 h 0"/>
              <a:gd name="connsiteX1" fmla="*/ 12192000 w 12192000"/>
              <a:gd name="connsiteY1" fmla="*/ 0 h 0"/>
            </a:gdLst>
            <a:ahLst/>
            <a:cxnLst>
              <a:cxn ang="0">
                <a:pos x="connsiteX0" y="connsiteY0"/>
              </a:cxn>
              <a:cxn ang="0">
                <a:pos x="connsiteX1" y="connsiteY1"/>
              </a:cxn>
            </a:cxnLst>
            <a:rect l="l" t="t" r="r" b="b"/>
            <a:pathLst>
              <a:path w="12192000">
                <a:moveTo>
                  <a:pt x="0" y="0"/>
                </a:moveTo>
                <a:lnTo>
                  <a:pt x="12192000" y="0"/>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sp>
        <p:nvSpPr>
          <p:cNvPr id="18" name="Frihandsfigur: Form 6"/>
          <p:cNvSpPr/>
          <p:nvPr userDrawn="1"/>
        </p:nvSpPr>
        <p:spPr>
          <a:xfrm>
            <a:off x="6086475" y="5867400"/>
            <a:ext cx="0" cy="990600"/>
          </a:xfrm>
          <a:custGeom>
            <a:avLst/>
            <a:gdLst>
              <a:gd name="connsiteX0" fmla="*/ 0 w 0"/>
              <a:gd name="connsiteY0" fmla="*/ 0 h 990600"/>
              <a:gd name="connsiteX1" fmla="*/ 0 w 0"/>
              <a:gd name="connsiteY1" fmla="*/ 990600 h 990600"/>
            </a:gdLst>
            <a:ahLst/>
            <a:cxnLst>
              <a:cxn ang="0">
                <a:pos x="connsiteX0" y="connsiteY0"/>
              </a:cxn>
              <a:cxn ang="0">
                <a:pos x="connsiteX1" y="connsiteY1"/>
              </a:cxn>
            </a:cxnLst>
            <a:rect l="l" t="t" r="r" b="b"/>
            <a:pathLst>
              <a:path h="990600">
                <a:moveTo>
                  <a:pt x="0" y="0"/>
                </a:moveTo>
                <a:lnTo>
                  <a:pt x="0" y="990600"/>
                </a:lnTo>
              </a:path>
            </a:pathLst>
          </a:custGeom>
          <a:noFill/>
          <a:ln w="952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grpSp>
        <p:nvGrpSpPr>
          <p:cNvPr id="19" name="Grupp 10"/>
          <p:cNvGrpSpPr>
            <a:grpSpLocks/>
          </p:cNvGrpSpPr>
          <p:nvPr userDrawn="1"/>
        </p:nvGrpSpPr>
        <p:grpSpPr bwMode="auto">
          <a:xfrm>
            <a:off x="3971925" y="1628775"/>
            <a:ext cx="4240213" cy="4248150"/>
            <a:chOff x="3971925" y="1628775"/>
            <a:chExt cx="4240668" cy="4248150"/>
          </a:xfrm>
        </p:grpSpPr>
        <p:grpSp>
          <p:nvGrpSpPr>
            <p:cNvPr id="20" name="Grupp 11"/>
            <p:cNvGrpSpPr>
              <a:grpSpLocks/>
            </p:cNvGrpSpPr>
            <p:nvPr/>
          </p:nvGrpSpPr>
          <p:grpSpPr bwMode="auto">
            <a:xfrm flipH="1">
              <a:off x="3971925" y="1628775"/>
              <a:ext cx="4240668" cy="4248150"/>
              <a:chOff x="3979407" y="1628775"/>
              <a:chExt cx="4240668" cy="4248150"/>
            </a:xfrm>
          </p:grpSpPr>
          <p:grpSp>
            <p:nvGrpSpPr>
              <p:cNvPr id="24" name="Grupp 16"/>
              <p:cNvGrpSpPr>
                <a:grpSpLocks/>
              </p:cNvGrpSpPr>
              <p:nvPr/>
            </p:nvGrpSpPr>
            <p:grpSpPr bwMode="auto">
              <a:xfrm rot="-5400000">
                <a:off x="3975666" y="1632516"/>
                <a:ext cx="4248150" cy="4240668"/>
                <a:chOff x="0" y="1739901"/>
                <a:chExt cx="4506913" cy="4498975"/>
              </a:xfrm>
            </p:grpSpPr>
            <p:sp>
              <p:nvSpPr>
                <p:cNvPr id="33" name="Freeform 18"/>
                <p:cNvSpPr>
                  <a:spLocks/>
                </p:cNvSpPr>
                <p:nvPr/>
              </p:nvSpPr>
              <p:spPr bwMode="auto">
                <a:xfrm>
                  <a:off x="2254250" y="1739901"/>
                  <a:ext cx="2252663" cy="4498975"/>
                </a:xfrm>
                <a:custGeom>
                  <a:avLst/>
                  <a:gdLst>
                    <a:gd name="T0" fmla="*/ 0 w 3492"/>
                    <a:gd name="T1" fmla="*/ 0 h 6983"/>
                    <a:gd name="T2" fmla="*/ 2147483646 w 3492"/>
                    <a:gd name="T3" fmla="*/ 2147483646 h 6983"/>
                    <a:gd name="T4" fmla="*/ 0 w 3492"/>
                    <a:gd name="T5" fmla="*/ 2147483646 h 6983"/>
                    <a:gd name="T6" fmla="*/ 0 w 3492"/>
                    <a:gd name="T7" fmla="*/ 2147483646 h 6983"/>
                    <a:gd name="T8" fmla="*/ 0 w 3492"/>
                    <a:gd name="T9" fmla="*/ 0 h 69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2" h="6983">
                      <a:moveTo>
                        <a:pt x="0" y="0"/>
                      </a:moveTo>
                      <a:cubicBezTo>
                        <a:pt x="1928" y="0"/>
                        <a:pt x="3492" y="1563"/>
                        <a:pt x="3492" y="3492"/>
                      </a:cubicBezTo>
                      <a:cubicBezTo>
                        <a:pt x="3492" y="5420"/>
                        <a:pt x="1928" y="6983"/>
                        <a:pt x="0" y="6983"/>
                      </a:cubicBezTo>
                      <a:lnTo>
                        <a:pt x="0" y="3492"/>
                      </a:lnTo>
                      <a:lnTo>
                        <a:pt x="0" y="0"/>
                      </a:lnTo>
                      <a:close/>
                    </a:path>
                  </a:pathLst>
                </a:custGeom>
                <a:solidFill>
                  <a:srgbClr val="06565B"/>
                </a:solidFill>
                <a:ln w="9525">
                  <a:solidFill>
                    <a:schemeClr val="bg1"/>
                  </a:solidFill>
                  <a:prstDash val="solid"/>
                  <a:round/>
                  <a:headEnd/>
                  <a:tailEnd/>
                </a:ln>
              </p:spPr>
              <p:txBody>
                <a:bodyPr/>
                <a:lstStyle/>
                <a:p>
                  <a:endParaRPr lang="sv-SE"/>
                </a:p>
              </p:txBody>
            </p:sp>
            <p:sp>
              <p:nvSpPr>
                <p:cNvPr id="35" name="Freeform 19"/>
                <p:cNvSpPr>
                  <a:spLocks/>
                </p:cNvSpPr>
                <p:nvPr/>
              </p:nvSpPr>
              <p:spPr bwMode="auto">
                <a:xfrm>
                  <a:off x="0" y="3989388"/>
                  <a:ext cx="2254250" cy="2249488"/>
                </a:xfrm>
                <a:custGeom>
                  <a:avLst/>
                  <a:gdLst>
                    <a:gd name="T0" fmla="*/ 2147483646 w 3491"/>
                    <a:gd name="T1" fmla="*/ 2147483646 h 3491"/>
                    <a:gd name="T2" fmla="*/ 0 w 3491"/>
                    <a:gd name="T3" fmla="*/ 0 h 3491"/>
                    <a:gd name="T4" fmla="*/ 2147483646 w 3491"/>
                    <a:gd name="T5" fmla="*/ 0 h 3491"/>
                    <a:gd name="T6" fmla="*/ 2147483646 w 3491"/>
                    <a:gd name="T7" fmla="*/ 2147483646 h 34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91" h="3491">
                      <a:moveTo>
                        <a:pt x="3491" y="3491"/>
                      </a:moveTo>
                      <a:cubicBezTo>
                        <a:pt x="1563" y="3491"/>
                        <a:pt x="0" y="1928"/>
                        <a:pt x="0" y="0"/>
                      </a:cubicBezTo>
                      <a:lnTo>
                        <a:pt x="3491" y="0"/>
                      </a:lnTo>
                      <a:lnTo>
                        <a:pt x="3491" y="3491"/>
                      </a:lnTo>
                      <a:close/>
                    </a:path>
                  </a:pathLst>
                </a:custGeom>
                <a:solidFill>
                  <a:srgbClr val="3B1850"/>
                </a:solidFill>
                <a:ln w="9525">
                  <a:solidFill>
                    <a:schemeClr val="bg1"/>
                  </a:solidFill>
                  <a:prstDash val="solid"/>
                  <a:round/>
                  <a:headEnd/>
                  <a:tailEnd/>
                </a:ln>
              </p:spPr>
              <p:txBody>
                <a:bodyPr/>
                <a:lstStyle/>
                <a:p>
                  <a:endParaRPr lang="sv-SE"/>
                </a:p>
              </p:txBody>
            </p:sp>
            <p:sp>
              <p:nvSpPr>
                <p:cNvPr id="37" name="Freeform 20"/>
                <p:cNvSpPr>
                  <a:spLocks/>
                </p:cNvSpPr>
                <p:nvPr/>
              </p:nvSpPr>
              <p:spPr bwMode="auto">
                <a:xfrm>
                  <a:off x="0" y="1739901"/>
                  <a:ext cx="2254250" cy="2249488"/>
                </a:xfrm>
                <a:custGeom>
                  <a:avLst/>
                  <a:gdLst>
                    <a:gd name="T0" fmla="*/ 0 w 3491"/>
                    <a:gd name="T1" fmla="*/ 2147483646 h 3492"/>
                    <a:gd name="T2" fmla="*/ 2147483646 w 3491"/>
                    <a:gd name="T3" fmla="*/ 0 h 3492"/>
                    <a:gd name="T4" fmla="*/ 2147483646 w 3491"/>
                    <a:gd name="T5" fmla="*/ 2147483646 h 3492"/>
                    <a:gd name="T6" fmla="*/ 0 w 3491"/>
                    <a:gd name="T7" fmla="*/ 2147483646 h 34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91" h="3492">
                      <a:moveTo>
                        <a:pt x="0" y="3492"/>
                      </a:moveTo>
                      <a:cubicBezTo>
                        <a:pt x="0" y="1563"/>
                        <a:pt x="1563" y="0"/>
                        <a:pt x="3491" y="0"/>
                      </a:cubicBezTo>
                      <a:lnTo>
                        <a:pt x="3491" y="3492"/>
                      </a:lnTo>
                      <a:lnTo>
                        <a:pt x="0" y="3492"/>
                      </a:lnTo>
                      <a:close/>
                    </a:path>
                  </a:pathLst>
                </a:custGeom>
                <a:solidFill>
                  <a:srgbClr val="E47930"/>
                </a:solidFill>
                <a:ln w="9525">
                  <a:solidFill>
                    <a:schemeClr val="bg1"/>
                  </a:solidFill>
                  <a:prstDash val="solid"/>
                  <a:round/>
                  <a:headEnd/>
                  <a:tailEnd/>
                </a:ln>
              </p:spPr>
              <p:txBody>
                <a:bodyPr/>
                <a:lstStyle/>
                <a:p>
                  <a:endParaRPr lang="sv-SE"/>
                </a:p>
              </p:txBody>
            </p:sp>
          </p:grpSp>
          <p:sp>
            <p:nvSpPr>
              <p:cNvPr id="26" name="Ellips 17"/>
              <p:cNvSpPr/>
              <p:nvPr/>
            </p:nvSpPr>
            <p:spPr>
              <a:xfrm>
                <a:off x="4392201" y="2044700"/>
                <a:ext cx="3415079" cy="34147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grpSp>
        <p:sp>
          <p:nvSpPr>
            <p:cNvPr id="21" name="Likbent triangel 12"/>
            <p:cNvSpPr/>
            <p:nvPr/>
          </p:nvSpPr>
          <p:spPr>
            <a:xfrm flipV="1">
              <a:off x="5810447" y="2051050"/>
              <a:ext cx="523931" cy="23495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sp>
          <p:nvSpPr>
            <p:cNvPr id="22" name="Likbent triangel 14"/>
            <p:cNvSpPr/>
            <p:nvPr/>
          </p:nvSpPr>
          <p:spPr>
            <a:xfrm rot="2700000">
              <a:off x="4705457" y="4765663"/>
              <a:ext cx="523875" cy="234975"/>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sp>
          <p:nvSpPr>
            <p:cNvPr id="23" name="Likbent triangel 15"/>
            <p:cNvSpPr/>
            <p:nvPr/>
          </p:nvSpPr>
          <p:spPr>
            <a:xfrm rot="18900000" flipH="1">
              <a:off x="6961536" y="4764075"/>
              <a:ext cx="523875" cy="234975"/>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grpSp>
      <p:sp>
        <p:nvSpPr>
          <p:cNvPr id="2" name="Rubrik 1">
            <a:extLst>
              <a:ext uri="{FF2B5EF4-FFF2-40B4-BE49-F238E27FC236}">
                <a16:creationId xmlns:a16="http://schemas.microsoft.com/office/drawing/2014/main" id="{B21D3D2F-FB07-47BE-8E03-5B8453696369}"/>
              </a:ext>
            </a:extLst>
          </p:cNvPr>
          <p:cNvSpPr>
            <a:spLocks noGrp="1"/>
          </p:cNvSpPr>
          <p:nvPr>
            <p:ph type="title"/>
          </p:nvPr>
        </p:nvSpPr>
        <p:spPr>
          <a:xfrm>
            <a:off x="632190" y="133349"/>
            <a:ext cx="10693035" cy="1313399"/>
          </a:xfrm>
        </p:spPr>
        <p:txBody>
          <a:bodyPr/>
          <a:lstStyle>
            <a:lvl1pPr>
              <a:defRPr sz="4500">
                <a:solidFill>
                  <a:schemeClr val="tx2"/>
                </a:solidFill>
              </a:defRPr>
            </a:lvl1pPr>
          </a:lstStyle>
          <a:p>
            <a:r>
              <a:rPr lang="en-US"/>
              <a:t>Click to edit Master title style</a:t>
            </a:r>
            <a:endParaRPr lang="sv-SE"/>
          </a:p>
        </p:txBody>
      </p:sp>
      <p:sp>
        <p:nvSpPr>
          <p:cNvPr id="14" name="Platshållare för text 13">
            <a:extLst>
              <a:ext uri="{FF2B5EF4-FFF2-40B4-BE49-F238E27FC236}">
                <a16:creationId xmlns:a16="http://schemas.microsoft.com/office/drawing/2014/main" id="{46229C29-A483-4EE7-98F4-F5EE2D70B200}"/>
              </a:ext>
            </a:extLst>
          </p:cNvPr>
          <p:cNvSpPr>
            <a:spLocks noGrp="1"/>
          </p:cNvSpPr>
          <p:nvPr>
            <p:ph type="body" sz="quarter" idx="13"/>
          </p:nvPr>
        </p:nvSpPr>
        <p:spPr>
          <a:xfrm>
            <a:off x="4848225" y="1781175"/>
            <a:ext cx="2466976" cy="1409700"/>
          </a:xfrm>
        </p:spPr>
        <p:txBody>
          <a:bodyPr spcFirstLastPara="1">
            <a:prstTxWarp prst="textArchUp">
              <a:avLst>
                <a:gd name="adj" fmla="val 11165417"/>
              </a:avLst>
            </a:prstTxWarp>
          </a:bodyPr>
          <a:lstStyle>
            <a:lvl1pPr marL="0" indent="0" algn="ctr">
              <a:buFontTx/>
              <a:buNone/>
              <a:defRPr sz="1200">
                <a:solidFill>
                  <a:schemeClr val="bg1"/>
                </a:solidFill>
              </a:defRPr>
            </a:lvl1pPr>
            <a:lvl2pPr marL="647634" indent="0">
              <a:buNone/>
              <a:defRPr/>
            </a:lvl2pPr>
          </a:lstStyle>
          <a:p>
            <a:pPr lvl="0"/>
            <a:r>
              <a:rPr lang="en-US"/>
              <a:t>Edit Master text styles</a:t>
            </a:r>
          </a:p>
        </p:txBody>
      </p:sp>
      <p:sp>
        <p:nvSpPr>
          <p:cNvPr id="41" name="Platshållare för text 13">
            <a:extLst>
              <a:ext uri="{FF2B5EF4-FFF2-40B4-BE49-F238E27FC236}">
                <a16:creationId xmlns:a16="http://schemas.microsoft.com/office/drawing/2014/main" id="{72E4D7B4-90BA-4B42-8F2F-B6725534CE4A}"/>
              </a:ext>
            </a:extLst>
          </p:cNvPr>
          <p:cNvSpPr>
            <a:spLocks noGrp="1"/>
          </p:cNvSpPr>
          <p:nvPr>
            <p:ph type="body" sz="quarter" idx="15"/>
          </p:nvPr>
        </p:nvSpPr>
        <p:spPr>
          <a:xfrm rot="13490951" flipH="1" flipV="1">
            <a:off x="4053567" y="3864426"/>
            <a:ext cx="2466976" cy="1409700"/>
          </a:xfrm>
        </p:spPr>
        <p:txBody>
          <a:bodyPr spcFirstLastPara="1">
            <a:prstTxWarp prst="textArchDown">
              <a:avLst/>
            </a:prstTxWarp>
          </a:bodyPr>
          <a:lstStyle>
            <a:lvl1pPr marL="0" indent="0" algn="ctr">
              <a:buFontTx/>
              <a:buNone/>
              <a:defRPr sz="1200">
                <a:solidFill>
                  <a:schemeClr val="bg1"/>
                </a:solidFill>
              </a:defRPr>
            </a:lvl1pPr>
            <a:lvl2pPr marL="647634" indent="0">
              <a:buNone/>
              <a:defRPr/>
            </a:lvl2pPr>
          </a:lstStyle>
          <a:p>
            <a:pPr lvl="0"/>
            <a:r>
              <a:rPr lang="en-US"/>
              <a:t>Edit Master text styles</a:t>
            </a:r>
          </a:p>
        </p:txBody>
      </p:sp>
      <p:sp>
        <p:nvSpPr>
          <p:cNvPr id="10" name="Platshållare för text 9">
            <a:extLst>
              <a:ext uri="{FF2B5EF4-FFF2-40B4-BE49-F238E27FC236}">
                <a16:creationId xmlns:a16="http://schemas.microsoft.com/office/drawing/2014/main" id="{30DA3088-6F7F-47C2-8F08-A2B5EF1C5D23}"/>
              </a:ext>
            </a:extLst>
          </p:cNvPr>
          <p:cNvSpPr>
            <a:spLocks noGrp="1"/>
          </p:cNvSpPr>
          <p:nvPr>
            <p:ph type="body" sz="quarter" idx="16"/>
          </p:nvPr>
        </p:nvSpPr>
        <p:spPr>
          <a:xfrm>
            <a:off x="666749" y="1790699"/>
            <a:ext cx="3038475" cy="485775"/>
          </a:xfrm>
        </p:spPr>
        <p:txBody>
          <a:bodyPr anchor="b"/>
          <a:lstStyle>
            <a:lvl1pPr marL="0" indent="0">
              <a:lnSpc>
                <a:spcPct val="100000"/>
              </a:lnSpc>
              <a:spcBef>
                <a:spcPts val="0"/>
              </a:spcBef>
              <a:buFontTx/>
              <a:buNone/>
              <a:defRPr sz="1900">
                <a:solidFill>
                  <a:schemeClr val="tx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25" name="Platshållare för text 9">
            <a:extLst>
              <a:ext uri="{FF2B5EF4-FFF2-40B4-BE49-F238E27FC236}">
                <a16:creationId xmlns:a16="http://schemas.microsoft.com/office/drawing/2014/main" id="{C67A871C-5877-424E-B748-24D0AB1729F3}"/>
              </a:ext>
            </a:extLst>
          </p:cNvPr>
          <p:cNvSpPr>
            <a:spLocks noGrp="1"/>
          </p:cNvSpPr>
          <p:nvPr>
            <p:ph type="body" sz="quarter" idx="17"/>
          </p:nvPr>
        </p:nvSpPr>
        <p:spPr>
          <a:xfrm>
            <a:off x="666749" y="2343149"/>
            <a:ext cx="3038475" cy="1247776"/>
          </a:xfrm>
        </p:spPr>
        <p:txBody>
          <a:bodyPr/>
          <a:lstStyle>
            <a:lvl1pPr marL="0" indent="0">
              <a:lnSpc>
                <a:spcPct val="100000"/>
              </a:lnSpc>
              <a:spcBef>
                <a:spcPts val="1000"/>
              </a:spcBef>
              <a:buFontTx/>
              <a:buNone/>
              <a:defRPr sz="1400">
                <a:solidFill>
                  <a:schemeClr val="tx2"/>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27" name="Platshållare för text 9">
            <a:extLst>
              <a:ext uri="{FF2B5EF4-FFF2-40B4-BE49-F238E27FC236}">
                <a16:creationId xmlns:a16="http://schemas.microsoft.com/office/drawing/2014/main" id="{AC5595E2-1B2B-47C4-8002-2DA3FF6AA2A5}"/>
              </a:ext>
            </a:extLst>
          </p:cNvPr>
          <p:cNvSpPr>
            <a:spLocks noGrp="1"/>
          </p:cNvSpPr>
          <p:nvPr>
            <p:ph type="body" sz="quarter" idx="18"/>
          </p:nvPr>
        </p:nvSpPr>
        <p:spPr>
          <a:xfrm>
            <a:off x="666749" y="4067174"/>
            <a:ext cx="3038475" cy="485775"/>
          </a:xfrm>
        </p:spPr>
        <p:txBody>
          <a:bodyPr anchor="b"/>
          <a:lstStyle>
            <a:lvl1pPr marL="0" indent="0">
              <a:lnSpc>
                <a:spcPct val="100000"/>
              </a:lnSpc>
              <a:spcBef>
                <a:spcPts val="0"/>
              </a:spcBef>
              <a:buFontTx/>
              <a:buNone/>
              <a:defRPr sz="1900">
                <a:solidFill>
                  <a:schemeClr val="tx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28" name="Platshållare för text 9">
            <a:extLst>
              <a:ext uri="{FF2B5EF4-FFF2-40B4-BE49-F238E27FC236}">
                <a16:creationId xmlns:a16="http://schemas.microsoft.com/office/drawing/2014/main" id="{3F8227F6-BFB5-43ED-B885-EDD737F4A64D}"/>
              </a:ext>
            </a:extLst>
          </p:cNvPr>
          <p:cNvSpPr>
            <a:spLocks noGrp="1"/>
          </p:cNvSpPr>
          <p:nvPr>
            <p:ph type="body" sz="quarter" idx="19"/>
          </p:nvPr>
        </p:nvSpPr>
        <p:spPr>
          <a:xfrm>
            <a:off x="666749" y="4619624"/>
            <a:ext cx="3038475" cy="1257301"/>
          </a:xfrm>
        </p:spPr>
        <p:txBody>
          <a:bodyPr/>
          <a:lstStyle>
            <a:lvl1pPr marL="0" indent="0">
              <a:lnSpc>
                <a:spcPct val="100000"/>
              </a:lnSpc>
              <a:spcBef>
                <a:spcPts val="1000"/>
              </a:spcBef>
              <a:buFontTx/>
              <a:buNone/>
              <a:defRPr sz="1400">
                <a:solidFill>
                  <a:schemeClr val="tx2"/>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29" name="Platshållare för text 9">
            <a:extLst>
              <a:ext uri="{FF2B5EF4-FFF2-40B4-BE49-F238E27FC236}">
                <a16:creationId xmlns:a16="http://schemas.microsoft.com/office/drawing/2014/main" id="{DD51318E-0C27-4FFF-8479-0D8689B6A9D6}"/>
              </a:ext>
            </a:extLst>
          </p:cNvPr>
          <p:cNvSpPr>
            <a:spLocks noGrp="1"/>
          </p:cNvSpPr>
          <p:nvPr>
            <p:ph type="body" sz="quarter" idx="20"/>
          </p:nvPr>
        </p:nvSpPr>
        <p:spPr>
          <a:xfrm>
            <a:off x="8343899" y="1790699"/>
            <a:ext cx="3038475" cy="485775"/>
          </a:xfrm>
        </p:spPr>
        <p:txBody>
          <a:bodyPr anchor="b"/>
          <a:lstStyle>
            <a:lvl1pPr marL="0" indent="0" algn="r">
              <a:lnSpc>
                <a:spcPct val="100000"/>
              </a:lnSpc>
              <a:spcBef>
                <a:spcPts val="0"/>
              </a:spcBef>
              <a:buFontTx/>
              <a:buNone/>
              <a:defRPr sz="1900">
                <a:solidFill>
                  <a:schemeClr val="tx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30" name="Platshållare för text 9">
            <a:extLst>
              <a:ext uri="{FF2B5EF4-FFF2-40B4-BE49-F238E27FC236}">
                <a16:creationId xmlns:a16="http://schemas.microsoft.com/office/drawing/2014/main" id="{DF3CB6A4-2EE7-4640-AD61-DA055A4164BC}"/>
              </a:ext>
            </a:extLst>
          </p:cNvPr>
          <p:cNvSpPr>
            <a:spLocks noGrp="1"/>
          </p:cNvSpPr>
          <p:nvPr>
            <p:ph type="body" sz="quarter" idx="21"/>
          </p:nvPr>
        </p:nvSpPr>
        <p:spPr>
          <a:xfrm>
            <a:off x="8343899" y="2343149"/>
            <a:ext cx="3038475" cy="1247776"/>
          </a:xfrm>
        </p:spPr>
        <p:txBody>
          <a:bodyPr/>
          <a:lstStyle>
            <a:lvl1pPr marL="0" indent="0" algn="r">
              <a:lnSpc>
                <a:spcPct val="100000"/>
              </a:lnSpc>
              <a:spcBef>
                <a:spcPts val="1000"/>
              </a:spcBef>
              <a:buFontTx/>
              <a:buNone/>
              <a:defRPr sz="1400">
                <a:solidFill>
                  <a:schemeClr val="tx2"/>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31" name="Platshållare för text 9">
            <a:extLst>
              <a:ext uri="{FF2B5EF4-FFF2-40B4-BE49-F238E27FC236}">
                <a16:creationId xmlns:a16="http://schemas.microsoft.com/office/drawing/2014/main" id="{96DE8F96-2621-4E09-8DAE-85AF7D6B07EC}"/>
              </a:ext>
            </a:extLst>
          </p:cNvPr>
          <p:cNvSpPr>
            <a:spLocks noGrp="1"/>
          </p:cNvSpPr>
          <p:nvPr>
            <p:ph type="body" sz="quarter" idx="22"/>
          </p:nvPr>
        </p:nvSpPr>
        <p:spPr>
          <a:xfrm>
            <a:off x="8343899" y="4067174"/>
            <a:ext cx="3038475" cy="485775"/>
          </a:xfrm>
        </p:spPr>
        <p:txBody>
          <a:bodyPr anchor="b"/>
          <a:lstStyle>
            <a:lvl1pPr marL="0" indent="0" algn="r">
              <a:lnSpc>
                <a:spcPct val="100000"/>
              </a:lnSpc>
              <a:spcBef>
                <a:spcPts val="0"/>
              </a:spcBef>
              <a:buFontTx/>
              <a:buNone/>
              <a:defRPr sz="1900">
                <a:solidFill>
                  <a:schemeClr val="tx2"/>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32" name="Platshållare för text 9">
            <a:extLst>
              <a:ext uri="{FF2B5EF4-FFF2-40B4-BE49-F238E27FC236}">
                <a16:creationId xmlns:a16="http://schemas.microsoft.com/office/drawing/2014/main" id="{03D283C3-49EA-43E2-B81F-CEDFFECA250B}"/>
              </a:ext>
            </a:extLst>
          </p:cNvPr>
          <p:cNvSpPr>
            <a:spLocks noGrp="1"/>
          </p:cNvSpPr>
          <p:nvPr>
            <p:ph type="body" sz="quarter" idx="23"/>
          </p:nvPr>
        </p:nvSpPr>
        <p:spPr>
          <a:xfrm>
            <a:off x="8343899" y="4619624"/>
            <a:ext cx="3038475" cy="1257301"/>
          </a:xfrm>
        </p:spPr>
        <p:txBody>
          <a:bodyPr/>
          <a:lstStyle>
            <a:lvl1pPr marL="0" indent="0" algn="r">
              <a:lnSpc>
                <a:spcPct val="100000"/>
              </a:lnSpc>
              <a:spcBef>
                <a:spcPts val="1000"/>
              </a:spcBef>
              <a:buFontTx/>
              <a:buNone/>
              <a:defRPr sz="1400">
                <a:solidFill>
                  <a:schemeClr val="tx2"/>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34" name="Platshållare för text 9">
            <a:extLst>
              <a:ext uri="{FF2B5EF4-FFF2-40B4-BE49-F238E27FC236}">
                <a16:creationId xmlns:a16="http://schemas.microsoft.com/office/drawing/2014/main" id="{2D64E4AA-7861-4E14-BDED-67DAC578950A}"/>
              </a:ext>
            </a:extLst>
          </p:cNvPr>
          <p:cNvSpPr>
            <a:spLocks noGrp="1"/>
          </p:cNvSpPr>
          <p:nvPr>
            <p:ph type="body" sz="quarter" idx="24"/>
          </p:nvPr>
        </p:nvSpPr>
        <p:spPr>
          <a:xfrm>
            <a:off x="4559440" y="3188262"/>
            <a:ext cx="3038475" cy="990009"/>
          </a:xfrm>
        </p:spPr>
        <p:txBody>
          <a:bodyPr anchor="b"/>
          <a:lstStyle>
            <a:lvl1pPr marL="0" indent="0" algn="ctr">
              <a:lnSpc>
                <a:spcPct val="85000"/>
              </a:lnSpc>
              <a:spcBef>
                <a:spcPts val="0"/>
              </a:spcBef>
              <a:buFontTx/>
              <a:buNone/>
              <a:defRPr sz="360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36" name="Platshållare för text 13">
            <a:extLst>
              <a:ext uri="{FF2B5EF4-FFF2-40B4-BE49-F238E27FC236}">
                <a16:creationId xmlns:a16="http://schemas.microsoft.com/office/drawing/2014/main" id="{B4CBCF73-D689-47AB-B724-375C472354A5}"/>
              </a:ext>
            </a:extLst>
          </p:cNvPr>
          <p:cNvSpPr>
            <a:spLocks noGrp="1"/>
          </p:cNvSpPr>
          <p:nvPr>
            <p:ph type="body" sz="quarter" idx="25"/>
          </p:nvPr>
        </p:nvSpPr>
        <p:spPr>
          <a:xfrm rot="7962754" flipH="1" flipV="1">
            <a:off x="5686424" y="3853540"/>
            <a:ext cx="2466976" cy="1409700"/>
          </a:xfrm>
        </p:spPr>
        <p:txBody>
          <a:bodyPr spcFirstLastPara="1">
            <a:prstTxWarp prst="textArchDown">
              <a:avLst/>
            </a:prstTxWarp>
          </a:bodyPr>
          <a:lstStyle>
            <a:lvl1pPr marL="0" indent="0" algn="ctr">
              <a:buFontTx/>
              <a:buNone/>
              <a:defRPr sz="1200">
                <a:solidFill>
                  <a:schemeClr val="bg1"/>
                </a:solidFill>
              </a:defRPr>
            </a:lvl1pPr>
            <a:lvl2pPr marL="647634" indent="0">
              <a:buNone/>
              <a:defRPr/>
            </a:lvl2pPr>
          </a:lstStyle>
          <a:p>
            <a:pPr lvl="0"/>
            <a:r>
              <a:rPr lang="en-US"/>
              <a:t>Edit Master text styles</a:t>
            </a:r>
          </a:p>
        </p:txBody>
      </p:sp>
      <p:sp>
        <p:nvSpPr>
          <p:cNvPr id="38" name="Platshållare för sidfot 3"/>
          <p:cNvSpPr>
            <a:spLocks noGrp="1"/>
          </p:cNvSpPr>
          <p:nvPr>
            <p:ph type="ftr" sz="quarter" idx="26"/>
          </p:nvPr>
        </p:nvSpPr>
        <p:spPr/>
        <p:txBody>
          <a:bodyPr/>
          <a:lstStyle>
            <a:lvl1pPr>
              <a:defRPr>
                <a:solidFill>
                  <a:schemeClr val="tx2"/>
                </a:solidFill>
              </a:defRPr>
            </a:lvl1pPr>
          </a:lstStyle>
          <a:p>
            <a:pPr>
              <a:defRPr/>
            </a:pPr>
            <a:endParaRPr lang="sv-SE"/>
          </a:p>
        </p:txBody>
      </p:sp>
      <p:sp>
        <p:nvSpPr>
          <p:cNvPr id="39" name="Platshållare för bildnummer 4"/>
          <p:cNvSpPr>
            <a:spLocks noGrp="1"/>
          </p:cNvSpPr>
          <p:nvPr>
            <p:ph type="sldNum" sz="quarter" idx="27"/>
          </p:nvPr>
        </p:nvSpPr>
        <p:spPr/>
        <p:txBody>
          <a:bodyPr/>
          <a:lstStyle>
            <a:lvl1pPr>
              <a:defRPr>
                <a:solidFill>
                  <a:schemeClr val="tx2"/>
                </a:solidFill>
              </a:defRPr>
            </a:lvl1pPr>
          </a:lstStyle>
          <a:p>
            <a:pPr>
              <a:defRPr/>
            </a:pPr>
            <a:fld id="{B4399EC4-CC31-4665-BF40-8EF91118880E}" type="slidenum">
              <a:rPr lang="sv-SE"/>
              <a:pPr>
                <a:defRPr/>
              </a:pPr>
              <a:t>‹#›</a:t>
            </a:fld>
            <a:endParaRPr lang="sv-SE"/>
          </a:p>
        </p:txBody>
      </p:sp>
    </p:spTree>
    <p:extLst>
      <p:ext uri="{BB962C8B-B14F-4D97-AF65-F5344CB8AC3E}">
        <p14:creationId xmlns:p14="http://schemas.microsoft.com/office/powerpoint/2010/main" val="219025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Chapter">
    <p:spTree>
      <p:nvGrpSpPr>
        <p:cNvPr id="1" name=""/>
        <p:cNvGrpSpPr/>
        <p:nvPr/>
      </p:nvGrpSpPr>
      <p:grpSpPr>
        <a:xfrm>
          <a:off x="0" y="0"/>
          <a:ext cx="0" cy="0"/>
          <a:chOff x="0" y="0"/>
          <a:chExt cx="0" cy="0"/>
        </a:xfrm>
      </p:grpSpPr>
      <p:sp>
        <p:nvSpPr>
          <p:cNvPr id="3" name="Rektangel 3"/>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sp>
        <p:nvSpPr>
          <p:cNvPr id="4" name="textruta 8"/>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bg1"/>
                </a:solidFill>
                <a:ea typeface="Roboto Light" pitchFamily="2" charset="0"/>
                <a:cs typeface="Roboto Light" pitchFamily="2" charset="0"/>
              </a:rPr>
              <a:t>Slide</a:t>
            </a:r>
          </a:p>
        </p:txBody>
      </p:sp>
      <p:pic>
        <p:nvPicPr>
          <p:cNvPr id="5" name="Bildobjekt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11" descr="En bild som visar friidrott, sport, basket&#10;&#10;Beskrivning genererad med mycket hög exakthet"/>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96163" y="1409700"/>
            <a:ext cx="4043362"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599EF616-B454-4F95-A8A9-D805D8E9FF48}"/>
              </a:ext>
            </a:extLst>
          </p:cNvPr>
          <p:cNvSpPr>
            <a:spLocks noGrp="1"/>
          </p:cNvSpPr>
          <p:nvPr>
            <p:ph type="title"/>
          </p:nvPr>
        </p:nvSpPr>
        <p:spPr>
          <a:xfrm>
            <a:off x="635814" y="1727397"/>
            <a:ext cx="6565085" cy="3301549"/>
          </a:xfrm>
        </p:spPr>
        <p:txBody>
          <a:bodyPr anchor="ctr"/>
          <a:lstStyle>
            <a:lvl1pPr>
              <a:defRPr sz="5500">
                <a:solidFill>
                  <a:schemeClr val="bg1"/>
                </a:solidFill>
              </a:defRPr>
            </a:lvl1pPr>
          </a:lstStyle>
          <a:p>
            <a:r>
              <a:rPr lang="en-US"/>
              <a:t>Click to edit Master title style</a:t>
            </a:r>
            <a:endParaRPr lang="sv-SE"/>
          </a:p>
        </p:txBody>
      </p:sp>
      <p:sp>
        <p:nvSpPr>
          <p:cNvPr id="7" name="Platshållare för sidfot 4"/>
          <p:cNvSpPr>
            <a:spLocks noGrp="1"/>
          </p:cNvSpPr>
          <p:nvPr>
            <p:ph type="ftr" sz="quarter" idx="10"/>
          </p:nvPr>
        </p:nvSpPr>
        <p:spPr/>
        <p:txBody>
          <a:bodyPr/>
          <a:lstStyle>
            <a:lvl1pPr>
              <a:defRPr>
                <a:solidFill>
                  <a:schemeClr val="bg1"/>
                </a:solidFill>
                <a:latin typeface="Roboto Light" panose="02000000000000000000" pitchFamily="2" charset="0"/>
                <a:ea typeface="Roboto Light" panose="02000000000000000000" pitchFamily="2" charset="0"/>
              </a:defRPr>
            </a:lvl1pPr>
          </a:lstStyle>
          <a:p>
            <a:pPr>
              <a:defRPr/>
            </a:pPr>
            <a:endParaRPr lang="sv-SE"/>
          </a:p>
        </p:txBody>
      </p:sp>
      <p:sp>
        <p:nvSpPr>
          <p:cNvPr id="8" name="Platshållare för bildnummer 5"/>
          <p:cNvSpPr>
            <a:spLocks noGrp="1"/>
          </p:cNvSpPr>
          <p:nvPr>
            <p:ph type="sldNum" sz="quarter" idx="11"/>
          </p:nvPr>
        </p:nvSpPr>
        <p:spPr/>
        <p:txBody>
          <a:bodyPr/>
          <a:lstStyle>
            <a:lvl1pPr>
              <a:defRPr>
                <a:solidFill>
                  <a:schemeClr val="bg1"/>
                </a:solidFill>
                <a:latin typeface="Roboto Light" panose="02000000000000000000" pitchFamily="2" charset="0"/>
                <a:ea typeface="Roboto Light" panose="02000000000000000000" pitchFamily="2" charset="0"/>
              </a:defRPr>
            </a:lvl1pPr>
          </a:lstStyle>
          <a:p>
            <a:pPr>
              <a:defRPr/>
            </a:pPr>
            <a:fld id="{449DE4CA-B143-4131-AAC0-0966DDE78AEE}" type="slidenum">
              <a:rPr lang="sv-SE"/>
              <a:pPr>
                <a:defRPr/>
              </a:pPr>
              <a:t>‹#›</a:t>
            </a:fld>
            <a:endParaRPr lang="sv-SE"/>
          </a:p>
        </p:txBody>
      </p:sp>
    </p:spTree>
    <p:extLst>
      <p:ext uri="{BB962C8B-B14F-4D97-AF65-F5344CB8AC3E}">
        <p14:creationId xmlns:p14="http://schemas.microsoft.com/office/powerpoint/2010/main" val="3946458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Headline and content">
    <p:spTree>
      <p:nvGrpSpPr>
        <p:cNvPr id="1" name=""/>
        <p:cNvGrpSpPr/>
        <p:nvPr/>
      </p:nvGrpSpPr>
      <p:grpSpPr>
        <a:xfrm>
          <a:off x="0" y="0"/>
          <a:ext cx="0" cy="0"/>
          <a:chOff x="0" y="0"/>
          <a:chExt cx="0" cy="0"/>
        </a:xfrm>
      </p:grpSpPr>
      <p:sp>
        <p:nvSpPr>
          <p:cNvPr id="4" name="Rektangel 3"/>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65" eaLnBrk="1" fontAlgn="auto" hangingPunct="1">
              <a:spcBef>
                <a:spcPts val="0"/>
              </a:spcBef>
              <a:spcAft>
                <a:spcPts val="0"/>
              </a:spcAft>
              <a:defRPr/>
            </a:pPr>
            <a:endParaRPr lang="en-US"/>
          </a:p>
        </p:txBody>
      </p:sp>
      <p:sp>
        <p:nvSpPr>
          <p:cNvPr id="5" name="textruta 8"/>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bg1"/>
                </a:solidFill>
                <a:ea typeface="Roboto Light" pitchFamily="2" charset="0"/>
                <a:cs typeface="Roboto Light" pitchFamily="2" charset="0"/>
              </a:rPr>
              <a:t>Slide</a:t>
            </a:r>
          </a:p>
        </p:txBody>
      </p:sp>
      <p:pic>
        <p:nvPicPr>
          <p:cNvPr id="6" name="Bildobjekt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599EF616-B454-4F95-A8A9-D805D8E9FF48}"/>
              </a:ext>
            </a:extLst>
          </p:cNvPr>
          <p:cNvSpPr>
            <a:spLocks noGrp="1"/>
          </p:cNvSpPr>
          <p:nvPr>
            <p:ph type="title"/>
          </p:nvPr>
        </p:nvSpPr>
        <p:spPr>
          <a:xfrm>
            <a:off x="685800" y="127003"/>
            <a:ext cx="10634958" cy="1325563"/>
          </a:xfrm>
        </p:spPr>
        <p:txBody>
          <a:bodyPr/>
          <a:lstStyle>
            <a:lvl1pPr>
              <a:defRPr>
                <a:solidFill>
                  <a:schemeClr val="bg1"/>
                </a:solidFill>
              </a:defRPr>
            </a:lvl1p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F9F74883-B655-40D5-B50B-CAB9C7DCAC2E}"/>
              </a:ext>
            </a:extLst>
          </p:cNvPr>
          <p:cNvSpPr>
            <a:spLocks noGrp="1"/>
          </p:cNvSpPr>
          <p:nvPr>
            <p:ph idx="1"/>
          </p:nvPr>
        </p:nvSpPr>
        <p:spPr>
          <a:xfrm>
            <a:off x="685800" y="1597028"/>
            <a:ext cx="10634958" cy="3736975"/>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Platshållare för sidfot 4"/>
          <p:cNvSpPr>
            <a:spLocks noGrp="1"/>
          </p:cNvSpPr>
          <p:nvPr>
            <p:ph type="ftr" sz="quarter" idx="10"/>
          </p:nvPr>
        </p:nvSpPr>
        <p:spPr/>
        <p:txBody>
          <a:bodyPr/>
          <a:lstStyle>
            <a:lvl1pPr>
              <a:defRPr>
                <a:solidFill>
                  <a:schemeClr val="bg1"/>
                </a:solidFill>
                <a:latin typeface="Roboto Light" panose="02000000000000000000" pitchFamily="2" charset="0"/>
                <a:ea typeface="Roboto Light" panose="02000000000000000000" pitchFamily="2" charset="0"/>
              </a:defRPr>
            </a:lvl1pPr>
          </a:lstStyle>
          <a:p>
            <a:pPr>
              <a:defRPr/>
            </a:pPr>
            <a:endParaRPr lang="sv-SE"/>
          </a:p>
        </p:txBody>
      </p:sp>
      <p:sp>
        <p:nvSpPr>
          <p:cNvPr id="8" name="Platshållare för bildnummer 5"/>
          <p:cNvSpPr>
            <a:spLocks noGrp="1"/>
          </p:cNvSpPr>
          <p:nvPr>
            <p:ph type="sldNum" sz="quarter" idx="11"/>
          </p:nvPr>
        </p:nvSpPr>
        <p:spPr/>
        <p:txBody>
          <a:bodyPr/>
          <a:lstStyle>
            <a:lvl1pPr>
              <a:defRPr>
                <a:solidFill>
                  <a:schemeClr val="bg1"/>
                </a:solidFill>
                <a:latin typeface="Roboto Light" panose="02000000000000000000" pitchFamily="2" charset="0"/>
                <a:ea typeface="Roboto Light" panose="02000000000000000000" pitchFamily="2" charset="0"/>
              </a:defRPr>
            </a:lvl1pPr>
          </a:lstStyle>
          <a:p>
            <a:pPr>
              <a:defRPr/>
            </a:pPr>
            <a:fld id="{360B9EAC-D221-4EE4-992E-4B151D822EA1}" type="slidenum">
              <a:rPr lang="sv-SE"/>
              <a:pPr>
                <a:defRPr/>
              </a:pPr>
              <a:t>‹#›</a:t>
            </a:fld>
            <a:endParaRPr lang="sv-SE"/>
          </a:p>
        </p:txBody>
      </p:sp>
    </p:spTree>
    <p:extLst>
      <p:ext uri="{BB962C8B-B14F-4D97-AF65-F5344CB8AC3E}">
        <p14:creationId xmlns:p14="http://schemas.microsoft.com/office/powerpoint/2010/main" val="3300883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and image">
    <p:spTree>
      <p:nvGrpSpPr>
        <p:cNvPr id="1" name=""/>
        <p:cNvGrpSpPr/>
        <p:nvPr/>
      </p:nvGrpSpPr>
      <p:grpSpPr>
        <a:xfrm>
          <a:off x="0" y="0"/>
          <a:ext cx="0" cy="0"/>
          <a:chOff x="0" y="0"/>
          <a:chExt cx="0" cy="0"/>
        </a:xfrm>
      </p:grpSpPr>
      <p:sp>
        <p:nvSpPr>
          <p:cNvPr id="5" name="textruta 8"/>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pic>
        <p:nvPicPr>
          <p:cNvPr id="6" name="Bildobjekt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tshållare för bild 11">
            <a:extLst>
              <a:ext uri="{FF2B5EF4-FFF2-40B4-BE49-F238E27FC236}">
                <a16:creationId xmlns:a16="http://schemas.microsoft.com/office/drawing/2014/main" id="{D3271905-0A8F-4018-AE9A-6612CE30A876}"/>
              </a:ext>
            </a:extLst>
          </p:cNvPr>
          <p:cNvSpPr>
            <a:spLocks noGrp="1"/>
          </p:cNvSpPr>
          <p:nvPr>
            <p:ph type="pic" sz="quarter" idx="14"/>
          </p:nvPr>
        </p:nvSpPr>
        <p:spPr>
          <a:xfrm>
            <a:off x="5972174" y="838200"/>
            <a:ext cx="5457825" cy="5086350"/>
          </a:xfrm>
          <a:prstGeom prst="roundRect">
            <a:avLst>
              <a:gd name="adj" fmla="val 1667"/>
            </a:avLst>
          </a:prstGeom>
          <a:solidFill>
            <a:schemeClr val="bg2"/>
          </a:solidFill>
          <a:effectLst>
            <a:outerShdw blurRad="190500" dir="5400000" sx="102000" sy="102000" algn="t" rotWithShape="0">
              <a:prstClr val="black">
                <a:alpha val="10000"/>
              </a:prstClr>
            </a:outerShdw>
          </a:effectLst>
        </p:spPr>
        <p:txBody>
          <a:bodyPr rtlCol="0">
            <a:noAutofit/>
          </a:bodyPr>
          <a:lstStyle>
            <a:lvl1pPr marL="0" indent="0" algn="ctr">
              <a:buFontTx/>
              <a:buNone/>
              <a:defRPr sz="1200">
                <a:solidFill>
                  <a:schemeClr val="bg1">
                    <a:lumMod val="65000"/>
                  </a:schemeClr>
                </a:solidFill>
              </a:defRPr>
            </a:lvl1pPr>
          </a:lstStyle>
          <a:p>
            <a:pPr lvl="0"/>
            <a:r>
              <a:rPr lang="en-US" noProof="0"/>
              <a:t>Click icon to add picture</a:t>
            </a:r>
          </a:p>
        </p:txBody>
      </p:sp>
      <p:sp>
        <p:nvSpPr>
          <p:cNvPr id="2" name="Rubrik 1">
            <a:extLst>
              <a:ext uri="{FF2B5EF4-FFF2-40B4-BE49-F238E27FC236}">
                <a16:creationId xmlns:a16="http://schemas.microsoft.com/office/drawing/2014/main" id="{599EF616-B454-4F95-A8A9-D805D8E9FF48}"/>
              </a:ext>
            </a:extLst>
          </p:cNvPr>
          <p:cNvSpPr>
            <a:spLocks noGrp="1"/>
          </p:cNvSpPr>
          <p:nvPr>
            <p:ph type="title"/>
          </p:nvPr>
        </p:nvSpPr>
        <p:spPr>
          <a:xfrm>
            <a:off x="685800" y="628650"/>
            <a:ext cx="5057775" cy="1345007"/>
          </a:xfrm>
        </p:spPr>
        <p:txBody>
          <a:bodyPr/>
          <a:lstStyle>
            <a:lvl1pPr>
              <a:defRPr>
                <a:solidFill>
                  <a:schemeClr val="tx2"/>
                </a:solidFill>
              </a:defRPr>
            </a:lvl1p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F9F74883-B655-40D5-B50B-CAB9C7DCAC2E}"/>
              </a:ext>
            </a:extLst>
          </p:cNvPr>
          <p:cNvSpPr>
            <a:spLocks noGrp="1"/>
          </p:cNvSpPr>
          <p:nvPr>
            <p:ph idx="1"/>
          </p:nvPr>
        </p:nvSpPr>
        <p:spPr>
          <a:xfrm>
            <a:off x="685800" y="2230059"/>
            <a:ext cx="5038725" cy="3561142"/>
          </a:xfrm>
        </p:spPr>
        <p:txBody>
          <a:bodyPr/>
          <a:lstStyle>
            <a:lvl1pPr marL="0" indent="0">
              <a:lnSpc>
                <a:spcPct val="123000"/>
              </a:lnSpc>
              <a:spcBef>
                <a:spcPts val="2000"/>
              </a:spcBef>
              <a:buFontTx/>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Platshållare för sidfot 4"/>
          <p:cNvSpPr>
            <a:spLocks noGrp="1"/>
          </p:cNvSpPr>
          <p:nvPr>
            <p:ph type="ftr" sz="quarter" idx="15"/>
          </p:nvPr>
        </p:nvSpPr>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endParaRPr lang="sv-SE"/>
          </a:p>
        </p:txBody>
      </p:sp>
      <p:sp>
        <p:nvSpPr>
          <p:cNvPr id="8" name="Platshållare för bildnummer 5"/>
          <p:cNvSpPr>
            <a:spLocks noGrp="1"/>
          </p:cNvSpPr>
          <p:nvPr>
            <p:ph type="sldNum" sz="quarter" idx="16"/>
          </p:nvPr>
        </p:nvSpPr>
        <p:spPr/>
        <p:txBody>
          <a:bodyPr/>
          <a:lstStyle>
            <a:lvl1pPr>
              <a:defRPr>
                <a:solidFill>
                  <a:schemeClr val="tx2"/>
                </a:solidFill>
                <a:latin typeface="Roboto Light" panose="02000000000000000000" pitchFamily="2" charset="0"/>
                <a:ea typeface="Roboto Light" panose="02000000000000000000" pitchFamily="2" charset="0"/>
              </a:defRPr>
            </a:lvl1pPr>
          </a:lstStyle>
          <a:p>
            <a:pPr>
              <a:defRPr/>
            </a:pPr>
            <a:fld id="{1DF9A535-FB52-4CA6-AA5B-ED12C704CD16}" type="slidenum">
              <a:rPr lang="sv-SE"/>
              <a:pPr>
                <a:defRPr/>
              </a:pPr>
              <a:t>‹#›</a:t>
            </a:fld>
            <a:endParaRPr lang="sv-SE"/>
          </a:p>
        </p:txBody>
      </p:sp>
    </p:spTree>
    <p:extLst>
      <p:ext uri="{BB962C8B-B14F-4D97-AF65-F5344CB8AC3E}">
        <p14:creationId xmlns:p14="http://schemas.microsoft.com/office/powerpoint/2010/main" val="2825965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Headline for pipeline">
    <p:spTree>
      <p:nvGrpSpPr>
        <p:cNvPr id="1" name=""/>
        <p:cNvGrpSpPr/>
        <p:nvPr/>
      </p:nvGrpSpPr>
      <p:grpSpPr>
        <a:xfrm>
          <a:off x="0" y="0"/>
          <a:ext cx="0" cy="0"/>
          <a:chOff x="0" y="0"/>
          <a:chExt cx="0" cy="0"/>
        </a:xfrm>
      </p:grpSpPr>
      <p:sp>
        <p:nvSpPr>
          <p:cNvPr id="6" name="textruta 5"/>
          <p:cNvSpPr txBox="1">
            <a:spLocks noChangeArrowheads="1"/>
          </p:cNvSpPr>
          <p:nvPr userDrawn="1"/>
        </p:nvSpPr>
        <p:spPr bwMode="auto">
          <a:xfrm>
            <a:off x="5181600" y="6196013"/>
            <a:ext cx="923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8000" anchor="b"/>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fontAlgn="base">
              <a:spcBef>
                <a:spcPct val="0"/>
              </a:spcBef>
              <a:spcAft>
                <a:spcPct val="0"/>
              </a:spcAft>
              <a:defRPr>
                <a:solidFill>
                  <a:schemeClr val="tx1"/>
                </a:solidFill>
                <a:latin typeface="Roboto Light" pitchFamily="2" charset="0"/>
              </a:defRPr>
            </a:lvl6pPr>
            <a:lvl7pPr marL="2971800" indent="-228600" defTabSz="912813" fontAlgn="base">
              <a:spcBef>
                <a:spcPct val="0"/>
              </a:spcBef>
              <a:spcAft>
                <a:spcPct val="0"/>
              </a:spcAft>
              <a:defRPr>
                <a:solidFill>
                  <a:schemeClr val="tx1"/>
                </a:solidFill>
                <a:latin typeface="Roboto Light" pitchFamily="2" charset="0"/>
              </a:defRPr>
            </a:lvl7pPr>
            <a:lvl8pPr marL="3429000" indent="-228600" defTabSz="912813" fontAlgn="base">
              <a:spcBef>
                <a:spcPct val="0"/>
              </a:spcBef>
              <a:spcAft>
                <a:spcPct val="0"/>
              </a:spcAft>
              <a:defRPr>
                <a:solidFill>
                  <a:schemeClr val="tx1"/>
                </a:solidFill>
                <a:latin typeface="Roboto Light" pitchFamily="2" charset="0"/>
              </a:defRPr>
            </a:lvl8pPr>
            <a:lvl9pPr marL="3886200" indent="-228600" defTabSz="912813" fontAlgn="base">
              <a:spcBef>
                <a:spcPct val="0"/>
              </a:spcBef>
              <a:spcAft>
                <a:spcPct val="0"/>
              </a:spcAft>
              <a:defRPr>
                <a:solidFill>
                  <a:schemeClr val="tx1"/>
                </a:solidFill>
                <a:latin typeface="Roboto Light" pitchFamily="2" charset="0"/>
              </a:defRPr>
            </a:lvl9pPr>
          </a:lstStyle>
          <a:p>
            <a:pPr algn="r" eaLnBrk="1" hangingPunct="1">
              <a:defRPr/>
            </a:pPr>
            <a:r>
              <a:rPr lang="sv-SE" altLang="sv-SE" sz="900">
                <a:solidFill>
                  <a:schemeClr val="tx2"/>
                </a:solidFill>
                <a:ea typeface="Roboto Light" pitchFamily="2" charset="0"/>
                <a:cs typeface="Roboto Light" pitchFamily="2" charset="0"/>
              </a:rPr>
              <a:t>Slide</a:t>
            </a:r>
          </a:p>
        </p:txBody>
      </p:sp>
      <p:pic>
        <p:nvPicPr>
          <p:cNvPr id="7" name="Bildobjekt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9425" y="6289675"/>
            <a:ext cx="7921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B21D3D2F-FB07-47BE-8E03-5B8453696369}"/>
              </a:ext>
            </a:extLst>
          </p:cNvPr>
          <p:cNvSpPr>
            <a:spLocks noGrp="1"/>
          </p:cNvSpPr>
          <p:nvPr>
            <p:ph type="title"/>
          </p:nvPr>
        </p:nvSpPr>
        <p:spPr>
          <a:xfrm>
            <a:off x="685801" y="356050"/>
            <a:ext cx="10643050" cy="700005"/>
          </a:xfrm>
        </p:spPr>
        <p:txBody>
          <a:bodyPr/>
          <a:lstStyle>
            <a:lvl1pPr>
              <a:defRPr sz="3000">
                <a:solidFill>
                  <a:schemeClr val="tx2"/>
                </a:solidFill>
              </a:defRPr>
            </a:lvl1pPr>
          </a:lstStyle>
          <a:p>
            <a:r>
              <a:rPr lang="en-US"/>
              <a:t>Click to edit Master title style</a:t>
            </a:r>
            <a:endParaRPr lang="sv-SE"/>
          </a:p>
        </p:txBody>
      </p:sp>
      <p:sp>
        <p:nvSpPr>
          <p:cNvPr id="10" name="Platshållare för text 9">
            <a:extLst>
              <a:ext uri="{FF2B5EF4-FFF2-40B4-BE49-F238E27FC236}">
                <a16:creationId xmlns:a16="http://schemas.microsoft.com/office/drawing/2014/main" id="{C1CFE1D6-EB4C-44C9-8265-FDF7169A664C}"/>
              </a:ext>
            </a:extLst>
          </p:cNvPr>
          <p:cNvSpPr>
            <a:spLocks noGrp="1"/>
          </p:cNvSpPr>
          <p:nvPr>
            <p:ph type="body" sz="quarter" idx="13"/>
          </p:nvPr>
        </p:nvSpPr>
        <p:spPr>
          <a:xfrm>
            <a:off x="685801" y="1123951"/>
            <a:ext cx="4643437" cy="352424"/>
          </a:xfrm>
        </p:spPr>
        <p:txBody>
          <a:bodyPr bIns="18000" anchor="b"/>
          <a:lstStyle>
            <a:lvl1pPr marL="0" indent="0">
              <a:lnSpc>
                <a:spcPct val="100000"/>
              </a:lnSpc>
              <a:spcBef>
                <a:spcPts val="0"/>
              </a:spcBef>
              <a:buFontTx/>
              <a:buNone/>
              <a:defRPr sz="1200" cap="all" baseline="0">
                <a:solidFill>
                  <a:schemeClr val="tx2"/>
                </a:solidFill>
                <a:latin typeface="+mj-lt"/>
              </a:defRPr>
            </a:lvl1pPr>
            <a:lvl2pPr marL="647634" indent="0">
              <a:buNone/>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11" name="Platshållare för text 9">
            <a:extLst>
              <a:ext uri="{FF2B5EF4-FFF2-40B4-BE49-F238E27FC236}">
                <a16:creationId xmlns:a16="http://schemas.microsoft.com/office/drawing/2014/main" id="{0552ECFF-48F9-412F-92B8-93F5173ABF74}"/>
              </a:ext>
            </a:extLst>
          </p:cNvPr>
          <p:cNvSpPr>
            <a:spLocks noGrp="1"/>
          </p:cNvSpPr>
          <p:nvPr>
            <p:ph type="body" sz="quarter" idx="14"/>
          </p:nvPr>
        </p:nvSpPr>
        <p:spPr>
          <a:xfrm>
            <a:off x="685801" y="1485900"/>
            <a:ext cx="4643437" cy="333374"/>
          </a:xfrm>
        </p:spPr>
        <p:txBody>
          <a:bodyPr tIns="18000"/>
          <a:lstStyle>
            <a:lvl1pPr marL="0" indent="0">
              <a:lnSpc>
                <a:spcPct val="100000"/>
              </a:lnSpc>
              <a:spcBef>
                <a:spcPts val="0"/>
              </a:spcBef>
              <a:buFontTx/>
              <a:buNone/>
              <a:defRPr sz="1200" cap="none" baseline="0">
                <a:solidFill>
                  <a:schemeClr val="tx2"/>
                </a:solidFill>
                <a:latin typeface="+mn-lt"/>
              </a:defRPr>
            </a:lvl1pPr>
            <a:lvl2pPr marL="647634" indent="0">
              <a:buNone/>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12" name="Platshållare för text 9">
            <a:extLst>
              <a:ext uri="{FF2B5EF4-FFF2-40B4-BE49-F238E27FC236}">
                <a16:creationId xmlns:a16="http://schemas.microsoft.com/office/drawing/2014/main" id="{B051DC36-B572-41CC-A11D-E9C2AF63E57D}"/>
              </a:ext>
            </a:extLst>
          </p:cNvPr>
          <p:cNvSpPr>
            <a:spLocks noGrp="1"/>
          </p:cNvSpPr>
          <p:nvPr>
            <p:ph type="body" sz="quarter" idx="15"/>
          </p:nvPr>
        </p:nvSpPr>
        <p:spPr>
          <a:xfrm>
            <a:off x="685801" y="1838326"/>
            <a:ext cx="4643437" cy="352424"/>
          </a:xfrm>
        </p:spPr>
        <p:txBody>
          <a:bodyPr bIns="18000" anchor="b"/>
          <a:lstStyle>
            <a:lvl1pPr marL="0" indent="0">
              <a:lnSpc>
                <a:spcPct val="100000"/>
              </a:lnSpc>
              <a:spcBef>
                <a:spcPts val="0"/>
              </a:spcBef>
              <a:buFontTx/>
              <a:buNone/>
              <a:defRPr sz="1200" cap="all" baseline="0">
                <a:solidFill>
                  <a:schemeClr val="tx2"/>
                </a:solidFill>
                <a:latin typeface="+mj-lt"/>
              </a:defRPr>
            </a:lvl1pPr>
            <a:lvl2pPr marL="647634" indent="0">
              <a:buNone/>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8" name="Platshållare för sidfot 3"/>
          <p:cNvSpPr>
            <a:spLocks noGrp="1"/>
          </p:cNvSpPr>
          <p:nvPr>
            <p:ph type="ftr" sz="quarter" idx="16"/>
          </p:nvPr>
        </p:nvSpPr>
        <p:spPr/>
        <p:txBody>
          <a:bodyPr/>
          <a:lstStyle>
            <a:lvl1pPr>
              <a:defRPr>
                <a:solidFill>
                  <a:schemeClr val="tx2"/>
                </a:solidFill>
              </a:defRPr>
            </a:lvl1pPr>
          </a:lstStyle>
          <a:p>
            <a:pPr>
              <a:defRPr/>
            </a:pPr>
            <a:endParaRPr lang="sv-SE"/>
          </a:p>
        </p:txBody>
      </p:sp>
      <p:sp>
        <p:nvSpPr>
          <p:cNvPr id="9" name="Platshållare för bildnummer 4"/>
          <p:cNvSpPr>
            <a:spLocks noGrp="1"/>
          </p:cNvSpPr>
          <p:nvPr>
            <p:ph type="sldNum" sz="quarter" idx="17"/>
          </p:nvPr>
        </p:nvSpPr>
        <p:spPr/>
        <p:txBody>
          <a:bodyPr/>
          <a:lstStyle>
            <a:lvl1pPr>
              <a:defRPr>
                <a:solidFill>
                  <a:schemeClr val="tx2"/>
                </a:solidFill>
              </a:defRPr>
            </a:lvl1pPr>
          </a:lstStyle>
          <a:p>
            <a:pPr>
              <a:defRPr/>
            </a:pPr>
            <a:fld id="{3BA8A609-D3B5-49C6-B4FC-4FFE292012CB}" type="slidenum">
              <a:rPr lang="sv-SE"/>
              <a:pPr>
                <a:defRPr/>
              </a:pPr>
              <a:t>‹#›</a:t>
            </a:fld>
            <a:endParaRPr lang="sv-SE"/>
          </a:p>
        </p:txBody>
      </p:sp>
    </p:spTree>
    <p:extLst>
      <p:ext uri="{BB962C8B-B14F-4D97-AF65-F5344CB8AC3E}">
        <p14:creationId xmlns:p14="http://schemas.microsoft.com/office/powerpoint/2010/main" val="328354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685800" y="12700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sv-SE" altLang="sv-SE"/>
              <a:t>Klicka här för att ändra mall för rubrikformat</a:t>
            </a:r>
          </a:p>
        </p:txBody>
      </p:sp>
      <p:sp>
        <p:nvSpPr>
          <p:cNvPr id="1027" name="Platshållare för text 2"/>
          <p:cNvSpPr>
            <a:spLocks noGrp="1"/>
          </p:cNvSpPr>
          <p:nvPr>
            <p:ph type="body" idx="1"/>
          </p:nvPr>
        </p:nvSpPr>
        <p:spPr bwMode="auto">
          <a:xfrm>
            <a:off x="685800" y="1597025"/>
            <a:ext cx="105156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Redigera format för bakgrundstext</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5" name="Platshållare för sidfot 4">
            <a:extLst>
              <a:ext uri="{FF2B5EF4-FFF2-40B4-BE49-F238E27FC236}">
                <a16:creationId xmlns:a16="http://schemas.microsoft.com/office/drawing/2014/main" id="{3B98A36F-80C5-4B06-987B-2F504ADD7331}"/>
              </a:ext>
            </a:extLst>
          </p:cNvPr>
          <p:cNvSpPr>
            <a:spLocks noGrp="1"/>
          </p:cNvSpPr>
          <p:nvPr>
            <p:ph type="ftr" sz="quarter" idx="3"/>
          </p:nvPr>
        </p:nvSpPr>
        <p:spPr>
          <a:xfrm>
            <a:off x="685800" y="6194425"/>
            <a:ext cx="3781425" cy="365125"/>
          </a:xfrm>
          <a:prstGeom prst="rect">
            <a:avLst/>
          </a:prstGeom>
        </p:spPr>
        <p:txBody>
          <a:bodyPr vert="horz" lIns="91440" tIns="45720" rIns="91440" bIns="45720" rtlCol="0" anchor="b" anchorCtr="0"/>
          <a:lstStyle>
            <a:lvl1pPr algn="l" defTabSz="914265" eaLnBrk="1" fontAlgn="auto" hangingPunct="1">
              <a:spcBef>
                <a:spcPts val="0"/>
              </a:spcBef>
              <a:spcAft>
                <a:spcPts val="0"/>
              </a:spcAft>
              <a:defRPr sz="900" cap="all" baseline="0">
                <a:solidFill>
                  <a:schemeClr val="bg1">
                    <a:lumMod val="85000"/>
                  </a:schemeClr>
                </a:solidFill>
                <a:latin typeface="Roboto Light" panose="02000000000000000000" pitchFamily="2" charset="0"/>
                <a:ea typeface="Roboto Light" panose="02000000000000000000" pitchFamily="2" charset="0"/>
              </a:defRPr>
            </a:lvl1pPr>
          </a:lstStyle>
          <a:p>
            <a:pPr>
              <a:defRPr/>
            </a:pPr>
            <a:endParaRPr lang="sv-SE"/>
          </a:p>
        </p:txBody>
      </p:sp>
      <p:sp>
        <p:nvSpPr>
          <p:cNvPr id="6" name="Platshållare för bildnummer 5">
            <a:extLst>
              <a:ext uri="{FF2B5EF4-FFF2-40B4-BE49-F238E27FC236}">
                <a16:creationId xmlns:a16="http://schemas.microsoft.com/office/drawing/2014/main" id="{8B856BED-A85E-48DC-A8C2-B011720B2D4B}"/>
              </a:ext>
            </a:extLst>
          </p:cNvPr>
          <p:cNvSpPr>
            <a:spLocks noGrp="1"/>
          </p:cNvSpPr>
          <p:nvPr>
            <p:ph type="sldNum" sz="quarter" idx="4"/>
          </p:nvPr>
        </p:nvSpPr>
        <p:spPr>
          <a:xfrm>
            <a:off x="6124575" y="6194425"/>
            <a:ext cx="571500" cy="365125"/>
          </a:xfrm>
          <a:prstGeom prst="rect">
            <a:avLst/>
          </a:prstGeom>
        </p:spPr>
        <p:txBody>
          <a:bodyPr vert="horz" lIns="18000" tIns="45720" rIns="91440" bIns="45720" rtlCol="0" anchor="b" anchorCtr="0"/>
          <a:lstStyle>
            <a:lvl1pPr algn="l" defTabSz="914265" eaLnBrk="1" fontAlgn="auto" hangingPunct="1">
              <a:spcBef>
                <a:spcPts val="0"/>
              </a:spcBef>
              <a:spcAft>
                <a:spcPts val="0"/>
              </a:spcAft>
              <a:defRPr sz="900">
                <a:solidFill>
                  <a:schemeClr val="bg1">
                    <a:lumMod val="85000"/>
                  </a:schemeClr>
                </a:solidFill>
                <a:latin typeface="Roboto Light" panose="02000000000000000000" pitchFamily="2" charset="0"/>
                <a:ea typeface="Roboto Light" panose="02000000000000000000" pitchFamily="2" charset="0"/>
              </a:defRPr>
            </a:lvl1pPr>
          </a:lstStyle>
          <a:p>
            <a:pPr>
              <a:defRPr/>
            </a:pPr>
            <a:fld id="{D7DE70E2-C1C1-4B12-AD3D-A4AE5DB9FD5E}"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2" r:id="rId16"/>
    <p:sldLayoutId id="2147483833" r:id="rId17"/>
    <p:sldLayoutId id="2147483834" r:id="rId18"/>
    <p:sldLayoutId id="2147483835" r:id="rId19"/>
    <p:sldLayoutId id="2147483836" r:id="rId20"/>
    <p:sldLayoutId id="2147483837" r:id="rId21"/>
    <p:sldLayoutId id="2147483838" r:id="rId22"/>
  </p:sldLayoutIdLst>
  <p:hf hdr="0" dt="0"/>
  <p:txStyles>
    <p:titleStyle>
      <a:lvl1pPr algn="l" defTabSz="912813" rtl="0" eaLnBrk="0" fontAlgn="base" hangingPunct="0">
        <a:lnSpc>
          <a:spcPct val="90000"/>
        </a:lnSpc>
        <a:spcBef>
          <a:spcPct val="0"/>
        </a:spcBef>
        <a:spcAft>
          <a:spcPct val="0"/>
        </a:spcAft>
        <a:defRPr sz="4500" kern="1200">
          <a:solidFill>
            <a:srgbClr val="D9D9D9"/>
          </a:solidFill>
          <a:latin typeface="Roboto Medium" panose="02000000000000000000" pitchFamily="2" charset="0"/>
          <a:ea typeface="Roboto Medium" panose="02000000000000000000" pitchFamily="2" charset="0"/>
          <a:cs typeface="Roboto Medium" pitchFamily="2" charset="0"/>
        </a:defRPr>
      </a:lvl1pPr>
      <a:lvl2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2pPr>
      <a:lvl3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3pPr>
      <a:lvl4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4pPr>
      <a:lvl5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5pPr>
      <a:lvl6pPr marL="4572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6pPr>
      <a:lvl7pPr marL="9144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7pPr>
      <a:lvl8pPr marL="13716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8pPr>
      <a:lvl9pPr marL="18288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9pPr>
    </p:titleStyle>
    <p:bodyStyle>
      <a:lvl1pPr marL="227013" indent="-227013" algn="l" defTabSz="912813" rtl="0" eaLnBrk="0" fontAlgn="base" hangingPunct="0">
        <a:lnSpc>
          <a:spcPct val="120000"/>
        </a:lnSpc>
        <a:spcBef>
          <a:spcPts val="2000"/>
        </a:spcBef>
        <a:spcAft>
          <a:spcPct val="0"/>
        </a:spcAft>
        <a:buFont typeface="Arial" panose="020B0604020202020204" pitchFamily="34" charset="0"/>
        <a:buChar char="•"/>
        <a:defRPr kern="1200">
          <a:solidFill>
            <a:srgbClr val="D9D9D9"/>
          </a:solidFill>
          <a:latin typeface="Roboto Light" panose="02000000000000000000" pitchFamily="2" charset="0"/>
          <a:ea typeface="Roboto Light" panose="02000000000000000000" pitchFamily="2" charset="0"/>
          <a:cs typeface="Roboto Light" pitchFamily="2" charset="0"/>
        </a:defRPr>
      </a:lvl1pPr>
      <a:lvl2pPr marL="855663" indent="-207963" algn="l" defTabSz="912813" rtl="0" eaLnBrk="0" fontAlgn="base" hangingPunct="0">
        <a:lnSpc>
          <a:spcPct val="120000"/>
        </a:lnSpc>
        <a:spcBef>
          <a:spcPts val="1300"/>
        </a:spcBef>
        <a:spcAft>
          <a:spcPct val="0"/>
        </a:spcAft>
        <a:buFont typeface="Roboto" pitchFamily="2" charset="0"/>
        <a:buChar char="—"/>
        <a:defRPr sz="1200" kern="1200">
          <a:solidFill>
            <a:srgbClr val="D9D9D9"/>
          </a:solidFill>
          <a:latin typeface="Roboto Light" panose="02000000000000000000" pitchFamily="2" charset="0"/>
          <a:ea typeface="Roboto Light" panose="02000000000000000000" pitchFamily="2" charset="0"/>
          <a:cs typeface="Roboto Light" pitchFamily="2" charset="0"/>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1200" kern="1200">
          <a:solidFill>
            <a:srgbClr val="D9D9D9"/>
          </a:solidFill>
          <a:latin typeface="Roboto Light" panose="02000000000000000000" pitchFamily="2" charset="0"/>
          <a:ea typeface="Roboto Light" panose="02000000000000000000" pitchFamily="2" charset="0"/>
          <a:cs typeface="Roboto Light" pitchFamily="2" charset="0"/>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sz="1200" kern="1200">
          <a:solidFill>
            <a:srgbClr val="D9D9D9"/>
          </a:solidFill>
          <a:latin typeface="Roboto Light" panose="02000000000000000000" pitchFamily="2" charset="0"/>
          <a:ea typeface="Roboto Light" panose="02000000000000000000" pitchFamily="2" charset="0"/>
          <a:cs typeface="Roboto Light" pitchFamily="2" charset="0"/>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sz="1200" kern="1200">
          <a:solidFill>
            <a:srgbClr val="D9D9D9"/>
          </a:solidFill>
          <a:latin typeface="Roboto Light" panose="02000000000000000000" pitchFamily="2" charset="0"/>
          <a:ea typeface="Roboto Light" panose="02000000000000000000" pitchFamily="2" charset="0"/>
          <a:cs typeface="Roboto Light" pitchFamily="2" charset="0"/>
        </a:defRPr>
      </a:lvl5pPr>
      <a:lvl6pPr marL="2514350"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6.jpeg"/><Relationship Id="rId2"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9.xml"/><Relationship Id="rId7" Type="http://schemas.openxmlformats.org/officeDocument/2006/relationships/image" Target="../media/image12.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3.bin"/><Relationship Id="rId5" Type="http://schemas.openxmlformats.org/officeDocument/2006/relationships/image" Target="../media/image49.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image" Target="../media/image51.png"/><Relationship Id="rId16" Type="http://schemas.openxmlformats.org/officeDocument/2006/relationships/image" Target="../media/image65.png"/><Relationship Id="rId1" Type="http://schemas.openxmlformats.org/officeDocument/2006/relationships/slideLayout" Target="../slideLayouts/slideLayout19.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slideLayout" Target="../slideLayouts/slideLayout19.xml"/><Relationship Id="rId7" Type="http://schemas.openxmlformats.org/officeDocument/2006/relationships/image" Target="../media/image4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emf"/><Relationship Id="rId5" Type="http://schemas.openxmlformats.org/officeDocument/2006/relationships/oleObject" Target="../embeddings/oleObject4.bin"/><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4.svg"/><Relationship Id="rId2"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seer.cancer.gov/statfacts/html/livibd.htm" TargetMode="External"/><Relationship Id="rId1" Type="http://schemas.openxmlformats.org/officeDocument/2006/relationships/slideLayout" Target="../slideLayouts/slideLayout19.xml"/><Relationship Id="rId5" Type="http://schemas.openxmlformats.org/officeDocument/2006/relationships/chart" Target="../charts/chart1.xml"/><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emf"/><Relationship Id="rId4" Type="http://schemas.openxmlformats.org/officeDocument/2006/relationships/image" Target="../media/image37.png"/><Relationship Id="rId9"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0EB28DC-7AEC-445D-A32C-761D3FBDEFF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4" name="Object 3" hidden="1">
                        <a:extLst>
                          <a:ext uri="{FF2B5EF4-FFF2-40B4-BE49-F238E27FC236}">
                            <a16:creationId xmlns:a16="http://schemas.microsoft.com/office/drawing/2014/main" id="{60EB28DC-7AEC-445D-A32C-761D3FBDEFF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AEDEA35-C90E-40BD-864C-FD09018290C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85000"/>
              </a:lnSpc>
            </a:pPr>
            <a:endParaRPr lang="en-GB" sz="4600">
              <a:latin typeface="Roboto Medium" pitchFamily="2" charset="0"/>
              <a:ea typeface="Roboto Medium" pitchFamily="2" charset="0"/>
              <a:cs typeface="+mj-cs"/>
              <a:sym typeface="Roboto Medium" pitchFamily="2" charset="0"/>
            </a:endParaRPr>
          </a:p>
        </p:txBody>
      </p:sp>
      <p:sp>
        <p:nvSpPr>
          <p:cNvPr id="2" name="Rubrik 1">
            <a:extLst>
              <a:ext uri="{FF2B5EF4-FFF2-40B4-BE49-F238E27FC236}">
                <a16:creationId xmlns:a16="http://schemas.microsoft.com/office/drawing/2014/main" id="{79F583D0-C574-49E7-859B-39C7C8112558}"/>
              </a:ext>
            </a:extLst>
          </p:cNvPr>
          <p:cNvSpPr>
            <a:spLocks noGrp="1"/>
          </p:cNvSpPr>
          <p:nvPr>
            <p:ph type="ctrTitle"/>
          </p:nvPr>
        </p:nvSpPr>
        <p:spPr>
          <a:xfrm>
            <a:off x="695325" y="2175691"/>
            <a:ext cx="10694987" cy="2462515"/>
          </a:xfrm>
        </p:spPr>
        <p:txBody>
          <a:bodyPr rtlCol="0" anchor="t">
            <a:noAutofit/>
          </a:bodyPr>
          <a:lstStyle/>
          <a:p>
            <a:pPr algn="ctr" defTabSz="914310" eaLnBrk="1" fontAlgn="auto" hangingPunct="1">
              <a:spcAft>
                <a:spcPts val="0"/>
              </a:spcAft>
              <a:defRPr/>
            </a:pPr>
            <a:r>
              <a:rPr lang="en-GB" dirty="0"/>
              <a:t>ABG </a:t>
            </a:r>
            <a:r>
              <a:rPr lang="en-GB" dirty="0" err="1"/>
              <a:t>Sundal</a:t>
            </a:r>
            <a:r>
              <a:rPr lang="en-GB" dirty="0"/>
              <a:t> collier</a:t>
            </a:r>
            <a:br>
              <a:rPr lang="en-GB" dirty="0"/>
            </a:br>
            <a:r>
              <a:rPr lang="en-GB" dirty="0"/>
              <a:t>life science summit</a:t>
            </a:r>
            <a:br>
              <a:rPr lang="en-GB" dirty="0"/>
            </a:br>
            <a:br>
              <a:rPr lang="sv-SE" sz="2800" dirty="0">
                <a:effectLst>
                  <a:outerShdw blurRad="571500" sx="102000" sy="102000" algn="ctr" rotWithShape="0">
                    <a:prstClr val="black">
                      <a:alpha val="40000"/>
                    </a:prstClr>
                  </a:outerShdw>
                </a:effectLst>
                <a:latin typeface="+mj-lt"/>
                <a:cs typeface="+mj-cs"/>
              </a:rPr>
            </a:br>
            <a:br>
              <a:rPr lang="sv-SE" sz="900" dirty="0">
                <a:effectLst>
                  <a:outerShdw blurRad="571500" sx="102000" sy="102000" algn="ctr" rotWithShape="0">
                    <a:prstClr val="black">
                      <a:alpha val="40000"/>
                    </a:prstClr>
                  </a:outerShdw>
                </a:effectLst>
                <a:latin typeface="+mj-lt"/>
                <a:cs typeface="+mj-cs"/>
              </a:rPr>
            </a:br>
            <a:r>
              <a:rPr lang="sv-SE" sz="2800" dirty="0">
                <a:effectLst>
                  <a:outerShdw blurRad="571500" sx="102000" sy="102000" algn="ctr" rotWithShape="0">
                    <a:prstClr val="black">
                      <a:alpha val="40000"/>
                    </a:prstClr>
                  </a:outerShdw>
                </a:effectLst>
                <a:latin typeface="+mj-lt"/>
                <a:cs typeface="+mj-cs"/>
              </a:rPr>
              <a:t>18 May, 2022</a:t>
            </a:r>
            <a:br>
              <a:rPr lang="sv-SE" sz="2800" dirty="0">
                <a:effectLst>
                  <a:outerShdw blurRad="571500" sx="102000" sy="102000" algn="ctr" rotWithShape="0">
                    <a:prstClr val="black">
                      <a:alpha val="40000"/>
                    </a:prstClr>
                  </a:outerShdw>
                </a:effectLst>
                <a:latin typeface="+mj-lt"/>
                <a:cs typeface="+mj-cs"/>
              </a:rPr>
            </a:br>
            <a:br>
              <a:rPr lang="sv-SE" sz="2800" dirty="0">
                <a:effectLst>
                  <a:outerShdw blurRad="571500" sx="102000" sy="102000" algn="ctr" rotWithShape="0">
                    <a:prstClr val="black">
                      <a:alpha val="40000"/>
                    </a:prstClr>
                  </a:outerShdw>
                </a:effectLst>
                <a:latin typeface="+mj-lt"/>
                <a:cs typeface="+mj-cs"/>
              </a:rPr>
            </a:br>
            <a:r>
              <a:rPr lang="sv-SE" sz="2800" dirty="0">
                <a:effectLst>
                  <a:outerShdw blurRad="571500" sx="102000" sy="102000" algn="ctr" rotWithShape="0">
                    <a:prstClr val="black">
                      <a:alpha val="40000"/>
                    </a:prstClr>
                  </a:outerShdw>
                </a:effectLst>
                <a:latin typeface="+mj-lt"/>
                <a:cs typeface="+mj-cs"/>
              </a:rPr>
              <a:t>Jens </a:t>
            </a:r>
            <a:r>
              <a:rPr lang="sv-SE" sz="2800" dirty="0" err="1">
                <a:effectLst>
                  <a:outerShdw blurRad="571500" sx="102000" sy="102000" algn="ctr" rotWithShape="0">
                    <a:prstClr val="black">
                      <a:alpha val="40000"/>
                    </a:prstClr>
                  </a:outerShdw>
                </a:effectLst>
                <a:latin typeface="+mj-lt"/>
                <a:cs typeface="+mj-cs"/>
              </a:rPr>
              <a:t>lindberg</a:t>
            </a:r>
            <a:r>
              <a:rPr lang="sv-SE" sz="2800" dirty="0">
                <a:effectLst>
                  <a:outerShdw blurRad="571500" sx="102000" sy="102000" algn="ctr" rotWithShape="0">
                    <a:prstClr val="black">
                      <a:alpha val="40000"/>
                    </a:prstClr>
                  </a:outerShdw>
                </a:effectLst>
                <a:latin typeface="+mj-lt"/>
                <a:cs typeface="+mj-cs"/>
              </a:rPr>
              <a:t>, </a:t>
            </a:r>
            <a:r>
              <a:rPr lang="sv-SE" sz="2800" dirty="0" err="1">
                <a:effectLst>
                  <a:outerShdw blurRad="571500" sx="102000" sy="102000" algn="ctr" rotWithShape="0">
                    <a:prstClr val="black">
                      <a:alpha val="40000"/>
                    </a:prstClr>
                  </a:outerShdw>
                </a:effectLst>
                <a:latin typeface="+mj-lt"/>
                <a:cs typeface="+mj-cs"/>
              </a:rPr>
              <a:t>ceo</a:t>
            </a:r>
            <a:endParaRPr lang="en-US" sz="3500" dirty="0">
              <a:effectLst>
                <a:outerShdw blurRad="571500" sx="102000" sy="102000" algn="ctr" rotWithShape="0">
                  <a:prstClr val="black">
                    <a:alpha val="40000"/>
                  </a:prstClr>
                </a:outerShdw>
              </a:effectLst>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8C37C4F-0860-405B-B486-9318C4924CAC}"/>
              </a:ext>
            </a:extLst>
          </p:cNvPr>
          <p:cNvSpPr/>
          <p:nvPr/>
        </p:nvSpPr>
        <p:spPr>
          <a:xfrm>
            <a:off x="11484692" y="278307"/>
            <a:ext cx="648000" cy="6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7" name="Rectangle 6">
            <a:extLst>
              <a:ext uri="{FF2B5EF4-FFF2-40B4-BE49-F238E27FC236}">
                <a16:creationId xmlns:a16="http://schemas.microsoft.com/office/drawing/2014/main" id="{0BA99BD6-8D16-4DEB-BF44-A4B9F73B4D50}"/>
              </a:ext>
            </a:extLst>
          </p:cNvPr>
          <p:cNvSpPr/>
          <p:nvPr/>
        </p:nvSpPr>
        <p:spPr>
          <a:xfrm>
            <a:off x="1550140" y="3833738"/>
            <a:ext cx="3240000" cy="2088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108000" rtlCol="0" anchor="t"/>
          <a:lstStyle/>
          <a:p>
            <a:pPr marL="0" marR="0" lvl="0" indent="0" algn="ctr" defTabSz="912813" rtl="0" eaLnBrk="0" fontAlgn="base" latinLnBrk="0" hangingPunct="0">
              <a:lnSpc>
                <a:spcPct val="100000"/>
              </a:lnSpc>
              <a:spcBef>
                <a:spcPct val="0"/>
              </a:spcBef>
              <a:spcAft>
                <a:spcPts val="1200"/>
              </a:spcAft>
              <a:buClrTx/>
              <a:buSzTx/>
              <a:buFontTx/>
              <a:buNone/>
              <a:tabLst/>
              <a:defRPr/>
            </a:pPr>
            <a:r>
              <a:rPr kumimoji="0" lang="en-US" sz="1600" b="0" i="0" u="sng" strike="noStrike" kern="1200" cap="none" spc="0" normalizeH="0" baseline="0" noProof="0">
                <a:ln>
                  <a:noFill/>
                </a:ln>
                <a:solidFill>
                  <a:srgbClr val="000000"/>
                </a:solidFill>
                <a:effectLst/>
                <a:uLnTx/>
                <a:uFillTx/>
                <a:latin typeface="Roboto Light"/>
                <a:ea typeface="+mn-ea"/>
                <a:cs typeface="+mn-cs"/>
              </a:rPr>
              <a:t>Stimulation of immune system</a:t>
            </a: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Roboto Light"/>
                <a:ea typeface="+mn-ea"/>
                <a:cs typeface="+mn-cs"/>
              </a:rPr>
              <a:t>Keytruda (PD-1)</a:t>
            </a: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err="1">
                <a:ln>
                  <a:noFill/>
                </a:ln>
                <a:solidFill>
                  <a:srgbClr val="000000"/>
                </a:solidFill>
                <a:effectLst/>
                <a:uLnTx/>
                <a:uFillTx/>
                <a:latin typeface="Roboto Light"/>
                <a:ea typeface="+mn-ea"/>
                <a:cs typeface="+mn-cs"/>
              </a:rPr>
              <a:t>Tezentriq</a:t>
            </a:r>
            <a:r>
              <a:rPr kumimoji="0" lang="en-US" sz="1600" b="0" i="0" u="none" strike="noStrike" kern="1200" cap="none" spc="0" normalizeH="0" baseline="0" noProof="0">
                <a:ln>
                  <a:noFill/>
                </a:ln>
                <a:solidFill>
                  <a:srgbClr val="000000"/>
                </a:solidFill>
                <a:effectLst/>
                <a:uLnTx/>
                <a:uFillTx/>
                <a:latin typeface="Roboto Light"/>
                <a:ea typeface="+mn-ea"/>
                <a:cs typeface="+mn-cs"/>
              </a:rPr>
              <a:t> (PD-L1)</a:t>
            </a: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err="1">
                <a:ln>
                  <a:noFill/>
                </a:ln>
                <a:solidFill>
                  <a:srgbClr val="000000"/>
                </a:solidFill>
                <a:effectLst/>
                <a:uLnTx/>
                <a:uFillTx/>
                <a:latin typeface="Roboto Light"/>
                <a:ea typeface="+mn-ea"/>
                <a:cs typeface="+mn-cs"/>
              </a:rPr>
              <a:t>Opdivo</a:t>
            </a:r>
            <a:r>
              <a:rPr kumimoji="0" lang="en-US" sz="1600" b="0" i="0" u="none" strike="noStrike" kern="1200" cap="none" spc="0" normalizeH="0" baseline="0" noProof="0">
                <a:ln>
                  <a:noFill/>
                </a:ln>
                <a:solidFill>
                  <a:srgbClr val="000000"/>
                </a:solidFill>
                <a:effectLst/>
                <a:uLnTx/>
                <a:uFillTx/>
                <a:latin typeface="Roboto Light"/>
                <a:ea typeface="+mn-ea"/>
                <a:cs typeface="+mn-cs"/>
              </a:rPr>
              <a:t> (PD-1)</a:t>
            </a: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Roboto Light"/>
                <a:ea typeface="+mn-ea"/>
                <a:cs typeface="+mn-cs"/>
              </a:rPr>
              <a:t>Imfinzi (PD-L1)</a:t>
            </a: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err="1">
                <a:ln>
                  <a:noFill/>
                </a:ln>
                <a:solidFill>
                  <a:srgbClr val="000000"/>
                </a:solidFill>
                <a:effectLst/>
                <a:uLnTx/>
                <a:uFillTx/>
                <a:latin typeface="Roboto Light"/>
                <a:ea typeface="+mn-ea"/>
                <a:cs typeface="+mn-cs"/>
              </a:rPr>
              <a:t>Yervoy</a:t>
            </a:r>
            <a:r>
              <a:rPr kumimoji="0" lang="en-US" sz="1600" b="0" i="0" u="none" strike="noStrike" kern="1200" cap="none" spc="0" normalizeH="0" baseline="0" noProof="0">
                <a:ln>
                  <a:noFill/>
                </a:ln>
                <a:solidFill>
                  <a:srgbClr val="000000"/>
                </a:solidFill>
                <a:effectLst/>
                <a:uLnTx/>
                <a:uFillTx/>
                <a:latin typeface="Roboto Light"/>
                <a:ea typeface="+mn-ea"/>
                <a:cs typeface="+mn-cs"/>
              </a:rPr>
              <a:t> (CTLA-4)</a:t>
            </a: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err="1">
                <a:ln>
                  <a:noFill/>
                </a:ln>
                <a:solidFill>
                  <a:srgbClr val="000000"/>
                </a:solidFill>
                <a:effectLst/>
                <a:uLnTx/>
                <a:uFillTx/>
                <a:latin typeface="Roboto Light"/>
                <a:ea typeface="+mn-ea"/>
                <a:cs typeface="+mn-cs"/>
              </a:rPr>
              <a:t>Tremelimumab</a:t>
            </a:r>
            <a:r>
              <a:rPr kumimoji="0" lang="en-US" sz="1600" b="0" i="0" u="none" strike="noStrike" kern="1200" cap="none" spc="0" normalizeH="0" baseline="0" noProof="0">
                <a:ln>
                  <a:noFill/>
                </a:ln>
                <a:solidFill>
                  <a:srgbClr val="000000"/>
                </a:solidFill>
                <a:effectLst/>
                <a:uLnTx/>
                <a:uFillTx/>
                <a:latin typeface="Roboto Light"/>
                <a:ea typeface="+mn-ea"/>
                <a:cs typeface="+mn-cs"/>
              </a:rPr>
              <a:t> (CTLA-4)</a:t>
            </a:r>
          </a:p>
        </p:txBody>
      </p:sp>
      <p:sp>
        <p:nvSpPr>
          <p:cNvPr id="21508" name="Title 1"/>
          <p:cNvSpPr>
            <a:spLocks noGrp="1"/>
          </p:cNvSpPr>
          <p:nvPr>
            <p:ph type="title"/>
          </p:nvPr>
        </p:nvSpPr>
        <p:spPr>
          <a:xfrm>
            <a:off x="620485" y="559256"/>
            <a:ext cx="10643050" cy="923464"/>
          </a:xfrm>
        </p:spPr>
        <p:txBody>
          <a:bodyPr/>
          <a:lstStyle/>
          <a:p>
            <a:r>
              <a:rPr lang="en-GB" sz="2800" dirty="0"/>
              <a:t>Current pipeline of new HCC therapies consists of a variation of combination trials with two key mechanisms of actions </a:t>
            </a:r>
          </a:p>
        </p:txBody>
      </p:sp>
      <p:sp>
        <p:nvSpPr>
          <p:cNvPr id="3" name="Footer Placeholder 2"/>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rPr>
              <a:t>*Some of these drugs are multifunctional and have additional functions</a:t>
            </a:r>
          </a:p>
        </p:txBody>
      </p:sp>
      <p:sp>
        <p:nvSpPr>
          <p:cNvPr id="2150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eaLnBrk="0" fontAlgn="base" hangingPunct="0">
              <a:spcBef>
                <a:spcPct val="0"/>
              </a:spcBef>
              <a:spcAft>
                <a:spcPct val="0"/>
              </a:spcAft>
              <a:defRPr>
                <a:solidFill>
                  <a:schemeClr val="tx1"/>
                </a:solidFill>
                <a:latin typeface="Roboto Light" pitchFamily="2" charset="0"/>
              </a:defRPr>
            </a:lvl6pPr>
            <a:lvl7pPr marL="2971800" indent="-228600" defTabSz="912813" eaLnBrk="0" fontAlgn="base" hangingPunct="0">
              <a:spcBef>
                <a:spcPct val="0"/>
              </a:spcBef>
              <a:spcAft>
                <a:spcPct val="0"/>
              </a:spcAft>
              <a:defRPr>
                <a:solidFill>
                  <a:schemeClr val="tx1"/>
                </a:solidFill>
                <a:latin typeface="Roboto Light" pitchFamily="2" charset="0"/>
              </a:defRPr>
            </a:lvl7pPr>
            <a:lvl8pPr marL="3429000" indent="-228600" defTabSz="912813" eaLnBrk="0" fontAlgn="base" hangingPunct="0">
              <a:spcBef>
                <a:spcPct val="0"/>
              </a:spcBef>
              <a:spcAft>
                <a:spcPct val="0"/>
              </a:spcAft>
              <a:defRPr>
                <a:solidFill>
                  <a:schemeClr val="tx1"/>
                </a:solidFill>
                <a:latin typeface="Roboto Light" pitchFamily="2" charset="0"/>
              </a:defRPr>
            </a:lvl8pPr>
            <a:lvl9pPr marL="3886200" indent="-228600" defTabSz="912813" eaLnBrk="0" fontAlgn="base" hangingPunct="0">
              <a:spcBef>
                <a:spcPct val="0"/>
              </a:spcBef>
              <a:spcAft>
                <a:spcPct val="0"/>
              </a:spcAft>
              <a:defRPr>
                <a:solidFill>
                  <a:schemeClr val="tx1"/>
                </a:solidFill>
                <a:latin typeface="Roboto Light" pitchFamily="2"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fld id="{89242E56-439F-4B59-BF3F-FAE893747B4B}" type="slidenum">
              <a:rPr kumimoji="0" lang="sv-SE" altLang="sv-SE" sz="900" b="0" i="0" u="none" strike="noStrike" kern="1200" cap="none" spc="0" normalizeH="0" baseline="0" noProof="0" smtClean="0">
                <a:ln>
                  <a:noFill/>
                </a:ln>
                <a:solidFill>
                  <a:srgbClr val="111820"/>
                </a:solidFill>
                <a:effectLst/>
                <a:uLnTx/>
                <a:uFillTx/>
                <a:latin typeface="Roboto Light" pitchFamily="2" charset="0"/>
                <a:ea typeface="Roboto Light" panose="02000000000000000000" pitchFamily="2" charset="0"/>
                <a:cs typeface="Roboto Light" pitchFamily="2" charset="0"/>
              </a:rPr>
              <a:pPr marL="0" marR="0" lvl="0" indent="0" algn="l" defTabSz="912813" rtl="0" eaLnBrk="1" fontAlgn="base" latinLnBrk="0" hangingPunct="1">
                <a:lnSpc>
                  <a:spcPct val="100000"/>
                </a:lnSpc>
                <a:spcBef>
                  <a:spcPct val="0"/>
                </a:spcBef>
                <a:spcAft>
                  <a:spcPct val="0"/>
                </a:spcAft>
                <a:buClrTx/>
                <a:buSzTx/>
                <a:buFontTx/>
                <a:buNone/>
                <a:tabLst/>
                <a:defRPr/>
              </a:pPr>
              <a:t>10</a:t>
            </a:fld>
            <a:endParaRPr kumimoji="0" lang="sv-SE" altLang="sv-SE" sz="900" b="0" i="0" u="none" strike="noStrike" kern="1200" cap="none" spc="0" normalizeH="0" baseline="0" noProof="0">
              <a:ln>
                <a:noFill/>
              </a:ln>
              <a:solidFill>
                <a:srgbClr val="111820"/>
              </a:solidFill>
              <a:effectLst/>
              <a:uLnTx/>
              <a:uFillTx/>
              <a:latin typeface="Roboto Light" pitchFamily="2" charset="0"/>
              <a:ea typeface="Roboto Light" panose="02000000000000000000" pitchFamily="2" charset="0"/>
              <a:cs typeface="Roboto Light" pitchFamily="2" charset="0"/>
            </a:endParaRPr>
          </a:p>
        </p:txBody>
      </p:sp>
      <p:sp>
        <p:nvSpPr>
          <p:cNvPr id="8" name="Rectangle 7">
            <a:extLst>
              <a:ext uri="{FF2B5EF4-FFF2-40B4-BE49-F238E27FC236}">
                <a16:creationId xmlns:a16="http://schemas.microsoft.com/office/drawing/2014/main" id="{BE4AFF37-B6DC-4BD3-A985-75F5E8171ABE}"/>
              </a:ext>
            </a:extLst>
          </p:cNvPr>
          <p:cNvSpPr/>
          <p:nvPr/>
        </p:nvSpPr>
        <p:spPr>
          <a:xfrm>
            <a:off x="7398638" y="3833738"/>
            <a:ext cx="3240000" cy="2088000"/>
          </a:xfrm>
          <a:prstGeom prst="rect">
            <a:avLst/>
          </a:prstGeom>
          <a:no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lIns="72000" tIns="108000" rIns="72000" bIns="108000" rtlCol="0" anchor="t"/>
          <a:lstStyle/>
          <a:p>
            <a:pPr marL="0" marR="0" lvl="0" indent="0" algn="ctr" defTabSz="912813" rtl="0" eaLnBrk="0" fontAlgn="base" latinLnBrk="0" hangingPunct="0">
              <a:lnSpc>
                <a:spcPct val="100000"/>
              </a:lnSpc>
              <a:spcBef>
                <a:spcPct val="0"/>
              </a:spcBef>
              <a:spcAft>
                <a:spcPts val="1200"/>
              </a:spcAft>
              <a:buClrTx/>
              <a:buSzTx/>
              <a:buFontTx/>
              <a:buNone/>
              <a:tabLst/>
              <a:defRPr/>
            </a:pPr>
            <a:r>
              <a:rPr kumimoji="0" lang="en-US" sz="1600" b="0" i="0" u="sng" strike="noStrike" kern="1200" cap="none" spc="0" normalizeH="0" baseline="0" noProof="0">
                <a:ln>
                  <a:noFill/>
                </a:ln>
                <a:solidFill>
                  <a:srgbClr val="000000"/>
                </a:solidFill>
                <a:effectLst/>
                <a:uLnTx/>
                <a:uFillTx/>
                <a:latin typeface="Roboto Light"/>
                <a:ea typeface="+mn-ea"/>
                <a:cs typeface="+mn-cs"/>
              </a:rPr>
              <a:t>Blocking blood supply to tumor*</a:t>
            </a: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Roboto Light"/>
                <a:ea typeface="+mn-ea"/>
                <a:cs typeface="+mn-cs"/>
              </a:rPr>
              <a:t>Avastin</a:t>
            </a: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err="1">
                <a:ln>
                  <a:noFill/>
                </a:ln>
                <a:solidFill>
                  <a:srgbClr val="000000"/>
                </a:solidFill>
                <a:effectLst/>
                <a:uLnTx/>
                <a:uFillTx/>
                <a:latin typeface="Roboto Light"/>
                <a:ea typeface="+mn-ea"/>
                <a:cs typeface="+mn-cs"/>
              </a:rPr>
              <a:t>Nexavar</a:t>
            </a:r>
            <a:r>
              <a:rPr kumimoji="0" lang="en-US" sz="1600" b="0" i="0" u="none" strike="noStrike" kern="1200" cap="none" spc="0" normalizeH="0" baseline="0" noProof="0">
                <a:ln>
                  <a:noFill/>
                </a:ln>
                <a:solidFill>
                  <a:srgbClr val="000000"/>
                </a:solidFill>
                <a:effectLst/>
                <a:uLnTx/>
                <a:uFillTx/>
                <a:latin typeface="Roboto Light"/>
                <a:ea typeface="+mn-ea"/>
                <a:cs typeface="+mn-cs"/>
              </a:rPr>
              <a:t> </a:t>
            </a: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err="1">
                <a:ln>
                  <a:noFill/>
                </a:ln>
                <a:solidFill>
                  <a:srgbClr val="000000"/>
                </a:solidFill>
                <a:effectLst/>
                <a:uLnTx/>
                <a:uFillTx/>
                <a:latin typeface="Roboto Light"/>
                <a:ea typeface="+mn-ea"/>
                <a:cs typeface="+mn-cs"/>
              </a:rPr>
              <a:t>Lenvima</a:t>
            </a:r>
            <a:endParaRPr kumimoji="0" lang="en-US" sz="1600" b="0" i="0" u="none" strike="noStrike" kern="1200" cap="none" spc="0" normalizeH="0" baseline="0" noProof="0">
              <a:ln>
                <a:noFill/>
              </a:ln>
              <a:solidFill>
                <a:srgbClr val="000000"/>
              </a:solidFill>
              <a:effectLst/>
              <a:uLnTx/>
              <a:uFillTx/>
              <a:latin typeface="Roboto Light"/>
              <a:ea typeface="+mn-ea"/>
              <a:cs typeface="+mn-cs"/>
            </a:endParaRP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err="1">
                <a:ln>
                  <a:noFill/>
                </a:ln>
                <a:solidFill>
                  <a:srgbClr val="000000"/>
                </a:solidFill>
                <a:effectLst/>
                <a:uLnTx/>
                <a:uFillTx/>
                <a:latin typeface="Roboto Light"/>
                <a:ea typeface="+mn-ea"/>
                <a:cs typeface="+mn-cs"/>
              </a:rPr>
              <a:t>Stivarga</a:t>
            </a:r>
            <a:endParaRPr kumimoji="0" lang="en-US" sz="1600" b="0" i="0" u="none" strike="noStrike" kern="1200" cap="none" spc="0" normalizeH="0" baseline="0" noProof="0">
              <a:ln>
                <a:noFill/>
              </a:ln>
              <a:solidFill>
                <a:srgbClr val="000000"/>
              </a:solidFill>
              <a:effectLst/>
              <a:uLnTx/>
              <a:uFillTx/>
              <a:latin typeface="Roboto Light"/>
              <a:ea typeface="+mn-ea"/>
              <a:cs typeface="+mn-cs"/>
            </a:endParaRP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err="1">
                <a:ln>
                  <a:noFill/>
                </a:ln>
                <a:solidFill>
                  <a:srgbClr val="000000"/>
                </a:solidFill>
                <a:effectLst/>
                <a:uLnTx/>
                <a:uFillTx/>
                <a:latin typeface="Roboto Light"/>
                <a:ea typeface="+mn-ea"/>
                <a:cs typeface="+mn-cs"/>
              </a:rPr>
              <a:t>Cometriq</a:t>
            </a:r>
            <a:r>
              <a:rPr kumimoji="0" lang="en-US" sz="1600" b="0" i="0" u="none" strike="noStrike" kern="1200" cap="none" spc="0" normalizeH="0" baseline="0" noProof="0">
                <a:ln>
                  <a:noFill/>
                </a:ln>
                <a:solidFill>
                  <a:srgbClr val="000000"/>
                </a:solidFill>
                <a:effectLst/>
                <a:uLnTx/>
                <a:uFillTx/>
                <a:latin typeface="Roboto Light"/>
                <a:ea typeface="+mn-ea"/>
                <a:cs typeface="+mn-cs"/>
              </a:rPr>
              <a:t>/</a:t>
            </a:r>
            <a:r>
              <a:rPr kumimoji="0" lang="en-US" sz="1600" b="0" i="0" u="none" strike="noStrike" kern="1200" cap="none" spc="0" normalizeH="0" baseline="0" noProof="0" err="1">
                <a:ln>
                  <a:noFill/>
                </a:ln>
                <a:solidFill>
                  <a:srgbClr val="000000"/>
                </a:solidFill>
                <a:effectLst/>
                <a:uLnTx/>
                <a:uFillTx/>
                <a:latin typeface="Roboto Light"/>
                <a:ea typeface="+mn-ea"/>
                <a:cs typeface="+mn-cs"/>
              </a:rPr>
              <a:t>Cabometyx</a:t>
            </a:r>
            <a:endParaRPr kumimoji="0" lang="en-US" sz="1600" b="0" i="0" u="none" strike="noStrike" kern="1200" cap="none" spc="0" normalizeH="0" baseline="0" noProof="0">
              <a:ln>
                <a:noFill/>
              </a:ln>
              <a:solidFill>
                <a:srgbClr val="000000"/>
              </a:solidFill>
              <a:effectLst/>
              <a:uLnTx/>
              <a:uFillTx/>
              <a:latin typeface="Roboto Light"/>
              <a:ea typeface="+mn-ea"/>
              <a:cs typeface="+mn-cs"/>
            </a:endParaRP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000000"/>
              </a:solidFill>
              <a:effectLst/>
              <a:uLnTx/>
              <a:uFillTx/>
              <a:latin typeface="Roboto Light"/>
              <a:ea typeface="+mn-ea"/>
              <a:cs typeface="+mn-cs"/>
            </a:endParaRPr>
          </a:p>
        </p:txBody>
      </p:sp>
      <p:pic>
        <p:nvPicPr>
          <p:cNvPr id="17" name="Graphic 16" descr="Fingerprint with solid fill">
            <a:extLst>
              <a:ext uri="{FF2B5EF4-FFF2-40B4-BE49-F238E27FC236}">
                <a16:creationId xmlns:a16="http://schemas.microsoft.com/office/drawing/2014/main" id="{EDAA1B27-38FC-4EF4-838E-80E013E7D0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92692" y="386307"/>
            <a:ext cx="432000" cy="432000"/>
          </a:xfrm>
          <a:prstGeom prst="rect">
            <a:avLst/>
          </a:prstGeom>
        </p:spPr>
      </p:pic>
      <p:pic>
        <p:nvPicPr>
          <p:cNvPr id="1026" name="Picture 2" descr="Solutions for immunotherapies">
            <a:extLst>
              <a:ext uri="{FF2B5EF4-FFF2-40B4-BE49-F238E27FC236}">
                <a16:creationId xmlns:a16="http://schemas.microsoft.com/office/drawing/2014/main" id="{3381928F-1B65-4E52-8A81-B2EAEF06A7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0140" y="1909287"/>
            <a:ext cx="3240000" cy="192375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pic>
        <p:nvPicPr>
          <p:cNvPr id="10" name="Graphic 9" descr="Add with solid fill">
            <a:extLst>
              <a:ext uri="{FF2B5EF4-FFF2-40B4-BE49-F238E27FC236}">
                <a16:creationId xmlns:a16="http://schemas.microsoft.com/office/drawing/2014/main" id="{CAB258AF-317D-43FF-B576-B2FEDAF859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7375" y="3373171"/>
            <a:ext cx="914400" cy="914400"/>
          </a:xfrm>
          <a:prstGeom prst="rect">
            <a:avLst/>
          </a:prstGeom>
        </p:spPr>
      </p:pic>
      <p:pic>
        <p:nvPicPr>
          <p:cNvPr id="4" name="Picture 2" descr="Angiogenesis Inhibitors - National Cancer Institute">
            <a:extLst>
              <a:ext uri="{FF2B5EF4-FFF2-40B4-BE49-F238E27FC236}">
                <a16:creationId xmlns:a16="http://schemas.microsoft.com/office/drawing/2014/main" id="{6F9C9FC8-09ED-4689-BDC5-3EC1292DB6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8638" y="1909285"/>
            <a:ext cx="3240000" cy="1923751"/>
          </a:xfrm>
          <a:prstGeom prst="rect">
            <a:avLst/>
          </a:prstGeom>
          <a:solidFill>
            <a:schemeClr val="accent4">
              <a:lumMod val="50000"/>
            </a:schemeClr>
          </a:solidFill>
          <a:ln>
            <a:solidFill>
              <a:schemeClr val="accent4">
                <a:lumMod val="50000"/>
              </a:schemeClr>
            </a:solidFill>
          </a:ln>
        </p:spPr>
      </p:pic>
    </p:spTree>
    <p:extLst>
      <p:ext uri="{BB962C8B-B14F-4D97-AF65-F5344CB8AC3E}">
        <p14:creationId xmlns:p14="http://schemas.microsoft.com/office/powerpoint/2010/main" val="578301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a:xfrm>
            <a:off x="621633" y="544931"/>
            <a:ext cx="10643050" cy="923464"/>
          </a:xfrm>
        </p:spPr>
        <p:txBody>
          <a:bodyPr/>
          <a:lstStyle/>
          <a:p>
            <a:pPr eaLnBrk="1" hangingPunct="1"/>
            <a:r>
              <a:rPr lang="sv-SE" altLang="sv-SE" sz="2800" dirty="0" err="1"/>
              <a:t>Fostrox</a:t>
            </a:r>
            <a:r>
              <a:rPr lang="sv-SE" altLang="sv-SE" sz="2800" dirty="0"/>
              <a:t> – A </a:t>
            </a:r>
            <a:r>
              <a:rPr lang="sv-SE" altLang="sv-SE" sz="2800" dirty="0" err="1"/>
              <a:t>unique</a:t>
            </a:r>
            <a:r>
              <a:rPr lang="sv-SE" altLang="sv-SE" sz="2800" dirty="0"/>
              <a:t>, </a:t>
            </a:r>
            <a:r>
              <a:rPr lang="sv-SE" altLang="sv-SE" sz="2800" dirty="0" err="1"/>
              <a:t>differentiated</a:t>
            </a:r>
            <a:r>
              <a:rPr lang="sv-SE" altLang="sv-SE" sz="2800" dirty="0"/>
              <a:t> </a:t>
            </a:r>
            <a:r>
              <a:rPr lang="sv-SE" altLang="sv-SE" sz="2800" dirty="0" err="1"/>
              <a:t>MoA</a:t>
            </a:r>
            <a:r>
              <a:rPr lang="sv-SE" altLang="sv-SE" sz="2800" dirty="0"/>
              <a:t> in HCC </a:t>
            </a:r>
            <a:r>
              <a:rPr lang="sv-SE" altLang="sv-SE" sz="2800" dirty="0" err="1"/>
              <a:t>inhibiting</a:t>
            </a:r>
            <a:r>
              <a:rPr lang="sv-SE" altLang="sv-SE" sz="2800" dirty="0"/>
              <a:t> DNA </a:t>
            </a:r>
            <a:r>
              <a:rPr lang="sv-SE" altLang="sv-SE" sz="2800" dirty="0" err="1"/>
              <a:t>replication</a:t>
            </a:r>
            <a:r>
              <a:rPr lang="sv-SE" altLang="sv-SE" sz="2800" dirty="0"/>
              <a:t>; strong potential for combinations</a:t>
            </a:r>
          </a:p>
        </p:txBody>
      </p:sp>
      <p:sp>
        <p:nvSpPr>
          <p:cNvPr id="3" name="Footer Placeholder 2"/>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rPr>
              <a:t>*P</a:t>
            </a:r>
            <a:r>
              <a:rPr kumimoji="0" lang="en-US" sz="900" b="0" i="0" u="none" strike="noStrike" kern="1200" cap="none" spc="0" normalizeH="0" baseline="0" noProof="0" err="1">
                <a:ln>
                  <a:noFill/>
                </a:ln>
                <a:solidFill>
                  <a:srgbClr val="111820"/>
                </a:solidFill>
                <a:effectLst/>
                <a:uLnTx/>
                <a:uFillTx/>
                <a:latin typeface="Roboto Light" panose="02000000000000000000" pitchFamily="2" charset="0"/>
                <a:ea typeface="Roboto Light" panose="02000000000000000000" pitchFamily="2" charset="0"/>
                <a:cs typeface="+mn-cs"/>
              </a:rPr>
              <a:t>hosphoglycerate</a:t>
            </a:r>
            <a:r>
              <a:rPr kumimoji="0" lang="en-US" sz="900" b="0" i="0" u="none" strike="noStrike" kern="1200" cap="none"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rPr>
              <a:t> kinase 1 – hypoxia inducible gene </a:t>
            </a:r>
          </a:p>
        </p:txBody>
      </p:sp>
      <p:sp>
        <p:nvSpPr>
          <p:cNvPr id="2150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eaLnBrk="0" fontAlgn="base" hangingPunct="0">
              <a:spcBef>
                <a:spcPct val="0"/>
              </a:spcBef>
              <a:spcAft>
                <a:spcPct val="0"/>
              </a:spcAft>
              <a:defRPr>
                <a:solidFill>
                  <a:schemeClr val="tx1"/>
                </a:solidFill>
                <a:latin typeface="Roboto Light" pitchFamily="2" charset="0"/>
              </a:defRPr>
            </a:lvl6pPr>
            <a:lvl7pPr marL="2971800" indent="-228600" defTabSz="912813" eaLnBrk="0" fontAlgn="base" hangingPunct="0">
              <a:spcBef>
                <a:spcPct val="0"/>
              </a:spcBef>
              <a:spcAft>
                <a:spcPct val="0"/>
              </a:spcAft>
              <a:defRPr>
                <a:solidFill>
                  <a:schemeClr val="tx1"/>
                </a:solidFill>
                <a:latin typeface="Roboto Light" pitchFamily="2" charset="0"/>
              </a:defRPr>
            </a:lvl7pPr>
            <a:lvl8pPr marL="3429000" indent="-228600" defTabSz="912813" eaLnBrk="0" fontAlgn="base" hangingPunct="0">
              <a:spcBef>
                <a:spcPct val="0"/>
              </a:spcBef>
              <a:spcAft>
                <a:spcPct val="0"/>
              </a:spcAft>
              <a:defRPr>
                <a:solidFill>
                  <a:schemeClr val="tx1"/>
                </a:solidFill>
                <a:latin typeface="Roboto Light" pitchFamily="2" charset="0"/>
              </a:defRPr>
            </a:lvl8pPr>
            <a:lvl9pPr marL="3886200" indent="-228600" defTabSz="912813" eaLnBrk="0" fontAlgn="base" hangingPunct="0">
              <a:spcBef>
                <a:spcPct val="0"/>
              </a:spcBef>
              <a:spcAft>
                <a:spcPct val="0"/>
              </a:spcAft>
              <a:defRPr>
                <a:solidFill>
                  <a:schemeClr val="tx1"/>
                </a:solidFill>
                <a:latin typeface="Roboto Light" pitchFamily="2"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fld id="{89242E56-439F-4B59-BF3F-FAE893747B4B}" type="slidenum">
              <a:rPr kumimoji="0" lang="sv-SE" altLang="sv-SE" sz="900" b="0" i="0" u="none" strike="noStrike" kern="1200" cap="none" spc="0" normalizeH="0" baseline="0" noProof="0" smtClean="0">
                <a:ln>
                  <a:noFill/>
                </a:ln>
                <a:solidFill>
                  <a:srgbClr val="111820"/>
                </a:solidFill>
                <a:effectLst/>
                <a:uLnTx/>
                <a:uFillTx/>
                <a:latin typeface="Roboto Light" pitchFamily="2" charset="0"/>
                <a:ea typeface="Roboto Light" panose="02000000000000000000" pitchFamily="2" charset="0"/>
                <a:cs typeface="Roboto Light" pitchFamily="2" charset="0"/>
              </a:rPr>
              <a:pPr marL="0" marR="0" lvl="0" indent="0" algn="l" defTabSz="912813" rtl="0" eaLnBrk="1" fontAlgn="base" latinLnBrk="0" hangingPunct="1">
                <a:lnSpc>
                  <a:spcPct val="100000"/>
                </a:lnSpc>
                <a:spcBef>
                  <a:spcPct val="0"/>
                </a:spcBef>
                <a:spcAft>
                  <a:spcPct val="0"/>
                </a:spcAft>
                <a:buClrTx/>
                <a:buSzTx/>
                <a:buFontTx/>
                <a:buNone/>
                <a:tabLst/>
                <a:defRPr/>
              </a:pPr>
              <a:t>11</a:t>
            </a:fld>
            <a:endParaRPr kumimoji="0" lang="sv-SE" altLang="sv-SE" sz="900" b="0" i="0" u="none" strike="noStrike" kern="1200" cap="none" spc="0" normalizeH="0" baseline="0" noProof="0">
              <a:ln>
                <a:noFill/>
              </a:ln>
              <a:solidFill>
                <a:srgbClr val="111820"/>
              </a:solidFill>
              <a:effectLst/>
              <a:uLnTx/>
              <a:uFillTx/>
              <a:latin typeface="Roboto Light" pitchFamily="2" charset="0"/>
              <a:ea typeface="Roboto Light" panose="02000000000000000000" pitchFamily="2" charset="0"/>
              <a:cs typeface="Roboto Light" pitchFamily="2" charset="0"/>
            </a:endParaRPr>
          </a:p>
        </p:txBody>
      </p:sp>
      <p:sp>
        <p:nvSpPr>
          <p:cNvPr id="13" name="TextBox 12">
            <a:extLst>
              <a:ext uri="{FF2B5EF4-FFF2-40B4-BE49-F238E27FC236}">
                <a16:creationId xmlns:a16="http://schemas.microsoft.com/office/drawing/2014/main" id="{E2D67E5F-BB72-4BE9-A837-2183028C883D}"/>
              </a:ext>
            </a:extLst>
          </p:cNvPr>
          <p:cNvSpPr txBox="1"/>
          <p:nvPr/>
        </p:nvSpPr>
        <p:spPr>
          <a:xfrm>
            <a:off x="685800" y="1808936"/>
            <a:ext cx="5400000" cy="324000"/>
          </a:xfrm>
          <a:prstGeom prst="rect">
            <a:avLst/>
          </a:prstGeom>
          <a:noFill/>
        </p:spPr>
        <p:txBody>
          <a:bodyPr wrap="square" rtlCol="0" anchor="ctr">
            <a:noAutofit/>
          </a:bodyPr>
          <a:lstStyle/>
          <a:p>
            <a:pPr marL="0" marR="0" lvl="0" indent="0" algn="l" defTabSz="912813"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Roboto Light"/>
                <a:ea typeface="Roboto Light"/>
                <a:cs typeface="+mn-cs"/>
              </a:rPr>
              <a:t>Fostrox</a:t>
            </a:r>
            <a:r>
              <a:rPr kumimoji="0" lang="en-US" sz="1600" b="0" i="0" u="none" strike="noStrike" kern="1200" cap="none" spc="0" normalizeH="0" baseline="0" noProof="0" dirty="0">
                <a:ln>
                  <a:noFill/>
                </a:ln>
                <a:solidFill>
                  <a:srgbClr val="000000"/>
                </a:solidFill>
                <a:effectLst/>
                <a:uLnTx/>
                <a:uFillTx/>
                <a:latin typeface="Roboto Light"/>
                <a:ea typeface="Roboto Light"/>
                <a:cs typeface="+mn-cs"/>
              </a:rPr>
              <a:t> + stimulation of immune system (PD-1)</a:t>
            </a:r>
            <a:endParaRPr kumimoji="0" lang="en-GB" sz="1600" b="0" i="0" u="none" strike="noStrike" kern="1200" cap="none" spc="0" normalizeH="0" baseline="0" noProof="0" dirty="0">
              <a:ln>
                <a:noFill/>
              </a:ln>
              <a:solidFill>
                <a:srgbClr val="000000"/>
              </a:solidFill>
              <a:effectLst/>
              <a:uLnTx/>
              <a:uFillTx/>
              <a:latin typeface="Roboto Light"/>
              <a:ea typeface="Roboto Light"/>
              <a:cs typeface="+mn-cs"/>
            </a:endParaRPr>
          </a:p>
        </p:txBody>
      </p:sp>
      <p:pic>
        <p:nvPicPr>
          <p:cNvPr id="1026" name="Picture 2" descr="Solutions for immunotherapies">
            <a:extLst>
              <a:ext uri="{FF2B5EF4-FFF2-40B4-BE49-F238E27FC236}">
                <a16:creationId xmlns:a16="http://schemas.microsoft.com/office/drawing/2014/main" id="{3381928F-1B65-4E52-8A81-B2EAEF06A7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0839" y="2590970"/>
            <a:ext cx="2164961" cy="1389375"/>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3171D5-BFBC-471E-8FD9-C7BE9EAB8F74}"/>
              </a:ext>
            </a:extLst>
          </p:cNvPr>
          <p:cNvSpPr txBox="1"/>
          <p:nvPr/>
        </p:nvSpPr>
        <p:spPr>
          <a:xfrm>
            <a:off x="6436681" y="1808936"/>
            <a:ext cx="5400000" cy="324000"/>
          </a:xfrm>
          <a:prstGeom prst="rect">
            <a:avLst/>
          </a:prstGeom>
          <a:noFill/>
        </p:spPr>
        <p:txBody>
          <a:bodyPr wrap="square" rtlCol="0" anchor="ctr">
            <a:noAutofit/>
          </a:bodyPr>
          <a:lstStyle/>
          <a:p>
            <a:pPr marL="0" marR="0" lvl="0" indent="0" algn="l" defTabSz="912813" rtl="0" eaLnBrk="0" fontAlgn="base" latinLnBrk="0" hangingPunct="0">
              <a:lnSpc>
                <a:spcPct val="100000"/>
              </a:lnSpc>
              <a:spcBef>
                <a:spcPts val="1600"/>
              </a:spcBef>
              <a:spcAft>
                <a:spcPct val="0"/>
              </a:spcAft>
              <a:buClrTx/>
              <a:buSzTx/>
              <a:buFontTx/>
              <a:buNone/>
              <a:tabLst/>
              <a:defRPr/>
            </a:pPr>
            <a:r>
              <a:rPr kumimoji="0" lang="en-GB" sz="1600" b="0" i="0" u="none" strike="noStrike" kern="1200" cap="none" spc="0" normalizeH="0" baseline="0" noProof="0" dirty="0" err="1">
                <a:ln>
                  <a:noFill/>
                </a:ln>
                <a:solidFill>
                  <a:srgbClr val="000000"/>
                </a:solidFill>
                <a:effectLst/>
                <a:uLnTx/>
                <a:uFillTx/>
                <a:latin typeface="Roboto Light" pitchFamily="2" charset="0"/>
                <a:ea typeface="+mn-ea"/>
                <a:cs typeface="+mn-cs"/>
              </a:rPr>
              <a:t>Fostrox</a:t>
            </a:r>
            <a:r>
              <a:rPr kumimoji="0" lang="en-GB" sz="1600" b="0" i="0" u="none" strike="noStrike" kern="1200" cap="none" spc="0" normalizeH="0" baseline="0" noProof="0" dirty="0">
                <a:ln>
                  <a:noFill/>
                </a:ln>
                <a:solidFill>
                  <a:srgbClr val="000000"/>
                </a:solidFill>
                <a:effectLst/>
                <a:uLnTx/>
                <a:uFillTx/>
                <a:latin typeface="Roboto Light" pitchFamily="2" charset="0"/>
                <a:ea typeface="+mn-ea"/>
                <a:cs typeface="+mn-cs"/>
              </a:rPr>
              <a:t> + blocking blood supply to </a:t>
            </a:r>
            <a:r>
              <a:rPr kumimoji="0" lang="en-GB" sz="1600" b="0" i="0" u="none" strike="noStrike" kern="1200" cap="none" spc="0" normalizeH="0" baseline="0" noProof="0" dirty="0" err="1">
                <a:ln>
                  <a:noFill/>
                </a:ln>
                <a:solidFill>
                  <a:srgbClr val="000000"/>
                </a:solidFill>
                <a:effectLst/>
                <a:uLnTx/>
                <a:uFillTx/>
                <a:latin typeface="Roboto Light" pitchFamily="2" charset="0"/>
                <a:ea typeface="+mn-ea"/>
                <a:cs typeface="+mn-cs"/>
              </a:rPr>
              <a:t>tumor</a:t>
            </a:r>
            <a:r>
              <a:rPr kumimoji="0" lang="en-GB" sz="1600" b="0" i="0" u="none" strike="noStrike" kern="1200" cap="none" spc="0" normalizeH="0" baseline="0" noProof="0" dirty="0">
                <a:ln>
                  <a:noFill/>
                </a:ln>
                <a:solidFill>
                  <a:srgbClr val="000000"/>
                </a:solidFill>
                <a:effectLst/>
                <a:uLnTx/>
                <a:uFillTx/>
                <a:latin typeface="Roboto Light" pitchFamily="2" charset="0"/>
                <a:ea typeface="+mn-ea"/>
                <a:cs typeface="+mn-cs"/>
              </a:rPr>
              <a:t> (TKI) </a:t>
            </a:r>
          </a:p>
        </p:txBody>
      </p:sp>
      <p:cxnSp>
        <p:nvCxnSpPr>
          <p:cNvPr id="15" name="Straight Connector 14">
            <a:extLst>
              <a:ext uri="{FF2B5EF4-FFF2-40B4-BE49-F238E27FC236}">
                <a16:creationId xmlns:a16="http://schemas.microsoft.com/office/drawing/2014/main" id="{5EF4C4D1-C853-4692-B203-18E5017A8876}"/>
              </a:ext>
            </a:extLst>
          </p:cNvPr>
          <p:cNvCxnSpPr>
            <a:cxnSpLocks/>
          </p:cNvCxnSpPr>
          <p:nvPr/>
        </p:nvCxnSpPr>
        <p:spPr>
          <a:xfrm>
            <a:off x="685800" y="2154716"/>
            <a:ext cx="54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630EB2-0D26-4E7A-B1A7-DEFE0209E701}"/>
              </a:ext>
            </a:extLst>
          </p:cNvPr>
          <p:cNvCxnSpPr>
            <a:cxnSpLocks/>
          </p:cNvCxnSpPr>
          <p:nvPr/>
        </p:nvCxnSpPr>
        <p:spPr>
          <a:xfrm>
            <a:off x="6436681" y="2154716"/>
            <a:ext cx="5400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Graphic 18" descr="Add with solid fill">
            <a:extLst>
              <a:ext uri="{FF2B5EF4-FFF2-40B4-BE49-F238E27FC236}">
                <a16:creationId xmlns:a16="http://schemas.microsoft.com/office/drawing/2014/main" id="{AAD3779D-00C2-46BA-8322-6FCA6305DE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3088" y="3069657"/>
            <a:ext cx="432000" cy="432000"/>
          </a:xfrm>
          <a:prstGeom prst="rect">
            <a:avLst/>
          </a:prstGeom>
        </p:spPr>
      </p:pic>
      <p:sp>
        <p:nvSpPr>
          <p:cNvPr id="20" name="Rectangle 19">
            <a:extLst>
              <a:ext uri="{FF2B5EF4-FFF2-40B4-BE49-F238E27FC236}">
                <a16:creationId xmlns:a16="http://schemas.microsoft.com/office/drawing/2014/main" id="{5EE98097-3611-49DA-A7D6-6B1C712120CC}"/>
              </a:ext>
            </a:extLst>
          </p:cNvPr>
          <p:cNvSpPr/>
          <p:nvPr/>
        </p:nvSpPr>
        <p:spPr>
          <a:xfrm>
            <a:off x="685799" y="4472309"/>
            <a:ext cx="5399999" cy="995689"/>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265"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Light"/>
                <a:ea typeface="+mn-ea"/>
                <a:cs typeface="Arial" panose="020B0604020202020204" pitchFamily="34" charset="0"/>
              </a:rPr>
              <a:t>“</a:t>
            </a:r>
            <a:r>
              <a:rPr kumimoji="0" lang="en-US" sz="1600" b="0" i="0" u="none" strike="noStrike" kern="1200" cap="none" spc="0" normalizeH="0" baseline="0" noProof="0" dirty="0" err="1">
                <a:ln>
                  <a:noFill/>
                </a:ln>
                <a:solidFill>
                  <a:srgbClr val="000000"/>
                </a:solidFill>
                <a:effectLst/>
                <a:uLnTx/>
                <a:uFillTx/>
                <a:latin typeface="Roboto Light"/>
                <a:ea typeface="+mn-ea"/>
                <a:cs typeface="Arial" panose="020B0604020202020204" pitchFamily="34" charset="0"/>
              </a:rPr>
              <a:t>Fostrox</a:t>
            </a:r>
            <a:r>
              <a:rPr kumimoji="0" lang="en-US" sz="1600" b="0" i="0" u="none" strike="noStrike" kern="1200" cap="none" spc="0" normalizeH="0" baseline="0" noProof="0" dirty="0">
                <a:ln>
                  <a:noFill/>
                </a:ln>
                <a:solidFill>
                  <a:srgbClr val="000000"/>
                </a:solidFill>
                <a:effectLst/>
                <a:uLnTx/>
                <a:uFillTx/>
                <a:latin typeface="Roboto Light"/>
                <a:ea typeface="+mn-ea"/>
                <a:cs typeface="Arial" panose="020B0604020202020204" pitchFamily="34" charset="0"/>
              </a:rPr>
              <a:t> induces DNA damage and tumor cell death, potentially leading to </a:t>
            </a:r>
            <a:r>
              <a:rPr kumimoji="0" lang="en-US" sz="1600" b="1" i="0" u="none" strike="noStrike" kern="1200" cap="none" spc="0" normalizeH="0" baseline="0" noProof="0" dirty="0">
                <a:ln>
                  <a:noFill/>
                </a:ln>
                <a:solidFill>
                  <a:srgbClr val="000000"/>
                </a:solidFill>
                <a:effectLst/>
                <a:uLnTx/>
                <a:uFillTx/>
                <a:latin typeface="Roboto Light"/>
                <a:ea typeface="+mn-ea"/>
                <a:cs typeface="Arial" panose="020B0604020202020204" pitchFamily="34" charset="0"/>
              </a:rPr>
              <a:t>increased tumor antigen presentation and increased immune response</a:t>
            </a:r>
            <a:r>
              <a:rPr kumimoji="0" lang="en-US" sz="1600" b="0" i="0" u="none" strike="noStrike" kern="1200" cap="none" spc="0" normalizeH="0" baseline="0" noProof="0" dirty="0">
                <a:ln>
                  <a:noFill/>
                </a:ln>
                <a:solidFill>
                  <a:srgbClr val="000000"/>
                </a:solidFill>
                <a:effectLst/>
                <a:uLnTx/>
                <a:uFillTx/>
                <a:latin typeface="Roboto Light"/>
                <a:ea typeface="+mn-ea"/>
                <a:cs typeface="Arial" panose="020B0604020202020204" pitchFamily="34" charset="0"/>
              </a:rPr>
              <a:t>”</a:t>
            </a:r>
          </a:p>
        </p:txBody>
      </p:sp>
      <p:pic>
        <p:nvPicPr>
          <p:cNvPr id="23" name="Graphic 22" descr="Add with solid fill">
            <a:extLst>
              <a:ext uri="{FF2B5EF4-FFF2-40B4-BE49-F238E27FC236}">
                <a16:creationId xmlns:a16="http://schemas.microsoft.com/office/drawing/2014/main" id="{387B1075-C361-479B-8213-C4CFD80E55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12071" y="3069657"/>
            <a:ext cx="432000" cy="432000"/>
          </a:xfrm>
          <a:prstGeom prst="rect">
            <a:avLst/>
          </a:prstGeom>
        </p:spPr>
      </p:pic>
      <p:sp>
        <p:nvSpPr>
          <p:cNvPr id="24" name="Rectangle 23">
            <a:extLst>
              <a:ext uri="{FF2B5EF4-FFF2-40B4-BE49-F238E27FC236}">
                <a16:creationId xmlns:a16="http://schemas.microsoft.com/office/drawing/2014/main" id="{769F8ABB-3A1A-4504-9199-3862284B7AFC}"/>
              </a:ext>
            </a:extLst>
          </p:cNvPr>
          <p:cNvSpPr/>
          <p:nvPr/>
        </p:nvSpPr>
        <p:spPr>
          <a:xfrm>
            <a:off x="6436682" y="4472309"/>
            <a:ext cx="5399999" cy="995689"/>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265"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Light"/>
                <a:ea typeface="+mn-ea"/>
                <a:cs typeface="Arial" panose="020B0604020202020204" pitchFamily="34" charset="0"/>
              </a:rPr>
              <a:t>“TKI´s induce lack of oxygen in tumors leading to increased PGK1* expression and most importantly </a:t>
            </a:r>
            <a:r>
              <a:rPr kumimoji="0" lang="en-US" sz="1600" b="1" i="0" u="none" strike="noStrike" kern="1200" cap="none" spc="0" normalizeH="0" baseline="0" noProof="0" dirty="0">
                <a:ln>
                  <a:noFill/>
                </a:ln>
                <a:solidFill>
                  <a:srgbClr val="000000"/>
                </a:solidFill>
                <a:effectLst/>
                <a:uLnTx/>
                <a:uFillTx/>
                <a:latin typeface="Roboto Light"/>
                <a:ea typeface="+mn-ea"/>
                <a:cs typeface="Arial" panose="020B0604020202020204" pitchFamily="34" charset="0"/>
              </a:rPr>
              <a:t>higher levels of </a:t>
            </a:r>
            <a:r>
              <a:rPr kumimoji="0" lang="en-US" sz="1600" b="1" i="0" u="none" strike="noStrike" kern="1200" cap="none" spc="0" normalizeH="0" baseline="0" noProof="0" dirty="0" err="1">
                <a:ln>
                  <a:noFill/>
                </a:ln>
                <a:solidFill>
                  <a:srgbClr val="000000"/>
                </a:solidFill>
                <a:effectLst/>
                <a:uLnTx/>
                <a:uFillTx/>
                <a:latin typeface="Roboto Light"/>
                <a:ea typeface="+mn-ea"/>
                <a:cs typeface="Arial" panose="020B0604020202020204" pitchFamily="34" charset="0"/>
              </a:rPr>
              <a:t>fostrox</a:t>
            </a:r>
            <a:r>
              <a:rPr kumimoji="0" lang="en-US" sz="1600" b="1" i="0" u="none" strike="noStrike" kern="1200" cap="none" spc="0" normalizeH="0" baseline="0" noProof="0" dirty="0">
                <a:ln>
                  <a:noFill/>
                </a:ln>
                <a:solidFill>
                  <a:srgbClr val="000000"/>
                </a:solidFill>
                <a:effectLst/>
                <a:uLnTx/>
                <a:uFillTx/>
                <a:latin typeface="Roboto Light"/>
                <a:ea typeface="+mn-ea"/>
                <a:cs typeface="Arial" panose="020B0604020202020204" pitchFamily="34" charset="0"/>
              </a:rPr>
              <a:t> active metabolite</a:t>
            </a:r>
            <a:r>
              <a:rPr kumimoji="0" lang="en-US" sz="1600" b="0" i="0" u="none" strike="noStrike" kern="1200" cap="none" spc="0" normalizeH="0" baseline="0" noProof="0" dirty="0">
                <a:ln>
                  <a:noFill/>
                </a:ln>
                <a:solidFill>
                  <a:srgbClr val="000000"/>
                </a:solidFill>
                <a:effectLst/>
                <a:uLnTx/>
                <a:uFillTx/>
                <a:latin typeface="Roboto Light"/>
                <a:ea typeface="+mn-ea"/>
                <a:cs typeface="Arial" panose="020B0604020202020204" pitchFamily="34" charset="0"/>
              </a:rPr>
              <a:t>” </a:t>
            </a:r>
          </a:p>
        </p:txBody>
      </p:sp>
      <p:sp>
        <p:nvSpPr>
          <p:cNvPr id="25" name="Oval 24">
            <a:extLst>
              <a:ext uri="{FF2B5EF4-FFF2-40B4-BE49-F238E27FC236}">
                <a16:creationId xmlns:a16="http://schemas.microsoft.com/office/drawing/2014/main" id="{44A98234-F954-4C3D-AD39-7D3CAE0800DA}"/>
              </a:ext>
            </a:extLst>
          </p:cNvPr>
          <p:cNvSpPr/>
          <p:nvPr/>
        </p:nvSpPr>
        <p:spPr>
          <a:xfrm>
            <a:off x="11484692" y="278307"/>
            <a:ext cx="648000" cy="6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26" name="Graphic 25" descr="Fingerprint with solid fill">
            <a:extLst>
              <a:ext uri="{FF2B5EF4-FFF2-40B4-BE49-F238E27FC236}">
                <a16:creationId xmlns:a16="http://schemas.microsoft.com/office/drawing/2014/main" id="{6E6A358A-6075-4489-BD37-CB91429049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92692" y="386307"/>
            <a:ext cx="432000" cy="432000"/>
          </a:xfrm>
          <a:prstGeom prst="rect">
            <a:avLst/>
          </a:prstGeom>
        </p:spPr>
      </p:pic>
      <p:pic>
        <p:nvPicPr>
          <p:cNvPr id="27" name="Picture 2" descr="Angiogenesis Inhibitors - National Cancer Institute">
            <a:extLst>
              <a:ext uri="{FF2B5EF4-FFF2-40B4-BE49-F238E27FC236}">
                <a16:creationId xmlns:a16="http://schemas.microsoft.com/office/drawing/2014/main" id="{3366F755-45C0-449F-B5CE-10940CC7F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8181" y="2590969"/>
            <a:ext cx="2188500" cy="1389376"/>
          </a:xfrm>
          <a:prstGeom prst="rect">
            <a:avLst/>
          </a:prstGeom>
          <a:solidFill>
            <a:schemeClr val="accent4">
              <a:lumMod val="50000"/>
            </a:schemeClr>
          </a:solidFill>
          <a:ln>
            <a:solidFill>
              <a:schemeClr val="accent4">
                <a:lumMod val="50000"/>
              </a:schemeClr>
            </a:solidFill>
          </a:ln>
        </p:spPr>
      </p:pic>
      <p:pic>
        <p:nvPicPr>
          <p:cNvPr id="31" name="Platshållare för bild 25">
            <a:extLst>
              <a:ext uri="{FF2B5EF4-FFF2-40B4-BE49-F238E27FC236}">
                <a16:creationId xmlns:a16="http://schemas.microsoft.com/office/drawing/2014/main" id="{58278400-7B68-4BDF-918B-8F2C0E06A58E}"/>
              </a:ext>
            </a:extLst>
          </p:cNvPr>
          <p:cNvPicPr>
            <a:picLocks noChangeAspect="1"/>
          </p:cNvPicPr>
          <p:nvPr/>
        </p:nvPicPr>
        <p:blipFill rotWithShape="1">
          <a:blip r:embed="rId8"/>
          <a:srcRect t="-5544" b="-8078"/>
          <a:stretch/>
        </p:blipFill>
        <p:spPr>
          <a:xfrm>
            <a:off x="931376" y="2434020"/>
            <a:ext cx="2396481" cy="1702040"/>
          </a:xfrm>
          <a:prstGeom prst="rect">
            <a:avLst/>
          </a:prstGeom>
        </p:spPr>
      </p:pic>
      <p:sp>
        <p:nvSpPr>
          <p:cNvPr id="52" name="Ellips 46">
            <a:extLst>
              <a:ext uri="{FF2B5EF4-FFF2-40B4-BE49-F238E27FC236}">
                <a16:creationId xmlns:a16="http://schemas.microsoft.com/office/drawing/2014/main" id="{D3B4BADA-9138-4FA7-A219-FEA6BF462B76}"/>
              </a:ext>
            </a:extLst>
          </p:cNvPr>
          <p:cNvSpPr/>
          <p:nvPr/>
        </p:nvSpPr>
        <p:spPr>
          <a:xfrm>
            <a:off x="810130" y="3397101"/>
            <a:ext cx="1620000" cy="720000"/>
          </a:xfrm>
          <a:prstGeom prst="ellipse">
            <a:avLst/>
          </a:prstGeom>
          <a:solidFill>
            <a:schemeClr val="accent1"/>
          </a:solidFill>
          <a:ln w="31750">
            <a:no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2813" rtl="0" eaLnBrk="0" fontAlgn="base" latinLnBrk="0" hangingPunct="0">
              <a:lnSpc>
                <a:spcPct val="90000"/>
              </a:lnSpc>
              <a:spcBef>
                <a:spcPct val="0"/>
              </a:spcBef>
              <a:spcAft>
                <a:spcPts val="1067"/>
              </a:spcAft>
              <a:buClrTx/>
              <a:buSzTx/>
              <a:buFontTx/>
              <a:buNone/>
              <a:tabLst/>
              <a:defRPr/>
            </a:pPr>
            <a:r>
              <a:rPr kumimoji="0" lang="sv-SE" sz="900" b="0" i="0" u="none" strike="noStrike" kern="1200" cap="none" spc="0" normalizeH="0" baseline="0" noProof="0" dirty="0" err="1">
                <a:ln>
                  <a:noFill/>
                </a:ln>
                <a:solidFill>
                  <a:prstClr val="white"/>
                </a:solidFill>
                <a:effectLst/>
                <a:uLnTx/>
                <a:uFillTx/>
                <a:latin typeface="Roboto Medium"/>
                <a:ea typeface="Frutiger LT Std 45 Light" charset="0"/>
                <a:cs typeface="Frutiger LT Std 45 Light" charset="0"/>
              </a:rPr>
              <a:t>Fostrox</a:t>
            </a:r>
            <a:r>
              <a:rPr kumimoji="0" lang="sv-SE" sz="900" b="0" i="0" u="none" strike="noStrike" kern="1200" cap="none" spc="0" normalizeH="0" baseline="0" noProof="0" dirty="0">
                <a:ln>
                  <a:noFill/>
                </a:ln>
                <a:solidFill>
                  <a:prstClr val="white"/>
                </a:solidFill>
                <a:effectLst/>
                <a:uLnTx/>
                <a:uFillTx/>
                <a:latin typeface="Roboto Medium"/>
                <a:ea typeface="Frutiger LT Std 45 Light" charset="0"/>
                <a:cs typeface="Frutiger LT Std 45 Light" charset="0"/>
              </a:rPr>
              <a:t> – Rapid </a:t>
            </a:r>
            <a:r>
              <a:rPr kumimoji="0" lang="sv-SE" sz="900" b="0" i="0" u="none" strike="noStrike" kern="1200" cap="none" spc="0" normalizeH="0" baseline="0" noProof="0" dirty="0" err="1">
                <a:ln>
                  <a:noFill/>
                </a:ln>
                <a:solidFill>
                  <a:prstClr val="white"/>
                </a:solidFill>
                <a:effectLst/>
                <a:uLnTx/>
                <a:uFillTx/>
                <a:latin typeface="Roboto Medium"/>
                <a:ea typeface="Frutiger LT Std 45 Light" charset="0"/>
                <a:cs typeface="Frutiger LT Std 45 Light" charset="0"/>
              </a:rPr>
              <a:t>conversion</a:t>
            </a:r>
            <a:r>
              <a:rPr kumimoji="0" lang="sv-SE" sz="900" b="0" i="0" u="none" strike="noStrike" kern="1200" cap="none" spc="0" normalizeH="0" baseline="0" noProof="0" dirty="0">
                <a:ln>
                  <a:noFill/>
                </a:ln>
                <a:solidFill>
                  <a:prstClr val="white"/>
                </a:solidFill>
                <a:effectLst/>
                <a:uLnTx/>
                <a:uFillTx/>
                <a:latin typeface="Roboto Medium"/>
                <a:ea typeface="Frutiger LT Std 45 Light" charset="0"/>
                <a:cs typeface="Frutiger LT Std 45 Light" charset="0"/>
              </a:rPr>
              <a:t> in liver to </a:t>
            </a:r>
            <a:r>
              <a:rPr kumimoji="0" lang="sv-SE" sz="900" b="0" i="0" u="none" strike="noStrike" kern="1200" cap="none" spc="0" normalizeH="0" baseline="0" noProof="0" dirty="0" err="1">
                <a:ln>
                  <a:noFill/>
                </a:ln>
                <a:solidFill>
                  <a:prstClr val="white"/>
                </a:solidFill>
                <a:effectLst/>
                <a:uLnTx/>
                <a:uFillTx/>
                <a:latin typeface="Roboto Medium"/>
                <a:ea typeface="Frutiger LT Std 45 Light" charset="0"/>
                <a:cs typeface="Frutiger LT Std 45 Light" charset="0"/>
              </a:rPr>
              <a:t>active</a:t>
            </a:r>
            <a:r>
              <a:rPr kumimoji="0" lang="sv-SE" sz="900" b="0" i="0" u="none" strike="noStrike" kern="1200" cap="none" spc="0" normalizeH="0" baseline="0" noProof="0" dirty="0">
                <a:ln>
                  <a:noFill/>
                </a:ln>
                <a:solidFill>
                  <a:prstClr val="white"/>
                </a:solidFill>
                <a:effectLst/>
                <a:uLnTx/>
                <a:uFillTx/>
                <a:latin typeface="Roboto Medium"/>
                <a:ea typeface="Frutiger LT Std 45 Light" charset="0"/>
                <a:cs typeface="Frutiger LT Std 45 Light" charset="0"/>
              </a:rPr>
              <a:t> </a:t>
            </a:r>
            <a:r>
              <a:rPr kumimoji="0" lang="sv-SE" sz="900" b="0" i="0" u="none" strike="noStrike" kern="1200" cap="none" spc="0" normalizeH="0" baseline="0" noProof="0" dirty="0" err="1">
                <a:ln>
                  <a:noFill/>
                </a:ln>
                <a:solidFill>
                  <a:prstClr val="white"/>
                </a:solidFill>
                <a:effectLst/>
                <a:uLnTx/>
                <a:uFillTx/>
                <a:latin typeface="Roboto Medium"/>
                <a:ea typeface="Frutiger LT Std 45 Light" charset="0"/>
                <a:cs typeface="Frutiger LT Std 45 Light" charset="0"/>
              </a:rPr>
              <a:t>metabolite</a:t>
            </a:r>
            <a:endParaRPr kumimoji="0" lang="sv-SE" sz="900" b="0" i="0" u="none" strike="noStrike" kern="1200" cap="none" spc="0" normalizeH="0" baseline="0" noProof="0" dirty="0">
              <a:ln>
                <a:noFill/>
              </a:ln>
              <a:solidFill>
                <a:prstClr val="white"/>
              </a:solidFill>
              <a:effectLst/>
              <a:uLnTx/>
              <a:uFillTx/>
              <a:latin typeface="Roboto Medium"/>
              <a:ea typeface="Frutiger LT Std 45 Light" charset="0"/>
              <a:cs typeface="Frutiger LT Std 45 Light" charset="0"/>
            </a:endParaRPr>
          </a:p>
        </p:txBody>
      </p:sp>
      <p:sp>
        <p:nvSpPr>
          <p:cNvPr id="53" name="Likbent triangel 1">
            <a:extLst>
              <a:ext uri="{FF2B5EF4-FFF2-40B4-BE49-F238E27FC236}">
                <a16:creationId xmlns:a16="http://schemas.microsoft.com/office/drawing/2014/main" id="{BBC8F502-1822-4EB3-9C37-94DD7079BA2F}"/>
              </a:ext>
            </a:extLst>
          </p:cNvPr>
          <p:cNvSpPr/>
          <p:nvPr/>
        </p:nvSpPr>
        <p:spPr>
          <a:xfrm rot="3161910">
            <a:off x="2418729" y="3090699"/>
            <a:ext cx="288000" cy="720000"/>
          </a:xfrm>
          <a:prstGeom prst="triangle">
            <a:avLst/>
          </a:prstGeom>
          <a:solidFill>
            <a:schemeClr val="accent1"/>
          </a:solidFill>
          <a:ln w="6350">
            <a:no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endParaRPr kumimoji="0" lang="sv-SE" sz="2133" b="0" i="0" u="sng" strike="noStrike" kern="1200" cap="none" spc="0" normalizeH="0" baseline="0" noProof="0">
              <a:ln>
                <a:noFill/>
              </a:ln>
              <a:solidFill>
                <a:prstClr val="white"/>
              </a:solidFill>
              <a:effectLst/>
              <a:uLnTx/>
              <a:uFillTx/>
              <a:latin typeface="Roboto Medium"/>
              <a:ea typeface="Intro Cond" charset="0"/>
              <a:cs typeface="Intro Cond" charset="0"/>
            </a:endParaRPr>
          </a:p>
        </p:txBody>
      </p:sp>
      <p:pic>
        <p:nvPicPr>
          <p:cNvPr id="57" name="Platshållare för bild 25">
            <a:extLst>
              <a:ext uri="{FF2B5EF4-FFF2-40B4-BE49-F238E27FC236}">
                <a16:creationId xmlns:a16="http://schemas.microsoft.com/office/drawing/2014/main" id="{FE6AFEF0-2381-430C-AEBF-C0080B6C49A4}"/>
              </a:ext>
            </a:extLst>
          </p:cNvPr>
          <p:cNvPicPr>
            <a:picLocks noChangeAspect="1"/>
          </p:cNvPicPr>
          <p:nvPr/>
        </p:nvPicPr>
        <p:blipFill rotWithShape="1">
          <a:blip r:embed="rId8"/>
          <a:srcRect t="-5544" b="-8078"/>
          <a:stretch/>
        </p:blipFill>
        <p:spPr>
          <a:xfrm>
            <a:off x="6664206" y="2429742"/>
            <a:ext cx="2396481" cy="1702040"/>
          </a:xfrm>
          <a:prstGeom prst="rect">
            <a:avLst/>
          </a:prstGeom>
        </p:spPr>
      </p:pic>
      <p:sp>
        <p:nvSpPr>
          <p:cNvPr id="58" name="Ellips 46">
            <a:extLst>
              <a:ext uri="{FF2B5EF4-FFF2-40B4-BE49-F238E27FC236}">
                <a16:creationId xmlns:a16="http://schemas.microsoft.com/office/drawing/2014/main" id="{2C2C7C3E-044D-4797-904E-A43D5F120EF8}"/>
              </a:ext>
            </a:extLst>
          </p:cNvPr>
          <p:cNvSpPr/>
          <p:nvPr/>
        </p:nvSpPr>
        <p:spPr>
          <a:xfrm>
            <a:off x="6542960" y="3392823"/>
            <a:ext cx="1620000" cy="720000"/>
          </a:xfrm>
          <a:prstGeom prst="ellipse">
            <a:avLst/>
          </a:prstGeom>
          <a:solidFill>
            <a:schemeClr val="accent1"/>
          </a:solidFill>
          <a:ln w="31750">
            <a:no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2813" rtl="0" eaLnBrk="0" fontAlgn="base" latinLnBrk="0" hangingPunct="0">
              <a:lnSpc>
                <a:spcPct val="90000"/>
              </a:lnSpc>
              <a:spcBef>
                <a:spcPct val="0"/>
              </a:spcBef>
              <a:spcAft>
                <a:spcPts val="1067"/>
              </a:spcAft>
              <a:buClrTx/>
              <a:buSzTx/>
              <a:buFontTx/>
              <a:buNone/>
              <a:tabLst/>
              <a:defRPr/>
            </a:pPr>
            <a:r>
              <a:rPr kumimoji="0" lang="sv-SE" sz="900" b="0" i="0" u="none" strike="noStrike" kern="1200" cap="none" spc="0" normalizeH="0" baseline="0" noProof="0" dirty="0" err="1">
                <a:ln>
                  <a:noFill/>
                </a:ln>
                <a:solidFill>
                  <a:prstClr val="white"/>
                </a:solidFill>
                <a:effectLst/>
                <a:uLnTx/>
                <a:uFillTx/>
                <a:latin typeface="Roboto Medium"/>
                <a:ea typeface="Frutiger LT Std 45 Light" charset="0"/>
                <a:cs typeface="Frutiger LT Std 45 Light" charset="0"/>
              </a:rPr>
              <a:t>Fostrox</a:t>
            </a:r>
            <a:r>
              <a:rPr kumimoji="0" lang="sv-SE" sz="900" b="0" i="0" u="none" strike="noStrike" kern="1200" cap="none" spc="0" normalizeH="0" baseline="0" noProof="0" dirty="0">
                <a:ln>
                  <a:noFill/>
                </a:ln>
                <a:solidFill>
                  <a:prstClr val="white"/>
                </a:solidFill>
                <a:effectLst/>
                <a:uLnTx/>
                <a:uFillTx/>
                <a:latin typeface="Roboto Medium"/>
                <a:ea typeface="Frutiger LT Std 45 Light" charset="0"/>
                <a:cs typeface="Frutiger LT Std 45 Light" charset="0"/>
              </a:rPr>
              <a:t> – Rapid </a:t>
            </a:r>
            <a:r>
              <a:rPr kumimoji="0" lang="sv-SE" sz="900" b="0" i="0" u="none" strike="noStrike" kern="1200" cap="none" spc="0" normalizeH="0" baseline="0" noProof="0" dirty="0" err="1">
                <a:ln>
                  <a:noFill/>
                </a:ln>
                <a:solidFill>
                  <a:prstClr val="white"/>
                </a:solidFill>
                <a:effectLst/>
                <a:uLnTx/>
                <a:uFillTx/>
                <a:latin typeface="Roboto Medium"/>
                <a:ea typeface="Frutiger LT Std 45 Light" charset="0"/>
                <a:cs typeface="Frutiger LT Std 45 Light" charset="0"/>
              </a:rPr>
              <a:t>conversion</a:t>
            </a:r>
            <a:r>
              <a:rPr kumimoji="0" lang="sv-SE" sz="900" b="0" i="0" u="none" strike="noStrike" kern="1200" cap="none" spc="0" normalizeH="0" baseline="0" noProof="0" dirty="0">
                <a:ln>
                  <a:noFill/>
                </a:ln>
                <a:solidFill>
                  <a:prstClr val="white"/>
                </a:solidFill>
                <a:effectLst/>
                <a:uLnTx/>
                <a:uFillTx/>
                <a:latin typeface="Roboto Medium"/>
                <a:ea typeface="Frutiger LT Std 45 Light" charset="0"/>
                <a:cs typeface="Frutiger LT Std 45 Light" charset="0"/>
              </a:rPr>
              <a:t> in liver to </a:t>
            </a:r>
            <a:r>
              <a:rPr kumimoji="0" lang="sv-SE" sz="900" b="0" i="0" u="none" strike="noStrike" kern="1200" cap="none" spc="0" normalizeH="0" baseline="0" noProof="0" dirty="0" err="1">
                <a:ln>
                  <a:noFill/>
                </a:ln>
                <a:solidFill>
                  <a:prstClr val="white"/>
                </a:solidFill>
                <a:effectLst/>
                <a:uLnTx/>
                <a:uFillTx/>
                <a:latin typeface="Roboto Medium"/>
                <a:ea typeface="Frutiger LT Std 45 Light" charset="0"/>
                <a:cs typeface="Frutiger LT Std 45 Light" charset="0"/>
              </a:rPr>
              <a:t>active</a:t>
            </a:r>
            <a:r>
              <a:rPr kumimoji="0" lang="sv-SE" sz="900" b="0" i="0" u="none" strike="noStrike" kern="1200" cap="none" spc="0" normalizeH="0" baseline="0" noProof="0" dirty="0">
                <a:ln>
                  <a:noFill/>
                </a:ln>
                <a:solidFill>
                  <a:prstClr val="white"/>
                </a:solidFill>
                <a:effectLst/>
                <a:uLnTx/>
                <a:uFillTx/>
                <a:latin typeface="Roboto Medium"/>
                <a:ea typeface="Frutiger LT Std 45 Light" charset="0"/>
                <a:cs typeface="Frutiger LT Std 45 Light" charset="0"/>
              </a:rPr>
              <a:t> </a:t>
            </a:r>
            <a:r>
              <a:rPr kumimoji="0" lang="sv-SE" sz="900" b="0" i="0" u="none" strike="noStrike" kern="1200" cap="none" spc="0" normalizeH="0" baseline="0" noProof="0" dirty="0" err="1">
                <a:ln>
                  <a:noFill/>
                </a:ln>
                <a:solidFill>
                  <a:prstClr val="white"/>
                </a:solidFill>
                <a:effectLst/>
                <a:uLnTx/>
                <a:uFillTx/>
                <a:latin typeface="Roboto Medium"/>
                <a:ea typeface="Frutiger LT Std 45 Light" charset="0"/>
                <a:cs typeface="Frutiger LT Std 45 Light" charset="0"/>
              </a:rPr>
              <a:t>metabolite</a:t>
            </a:r>
            <a:endParaRPr kumimoji="0" lang="sv-SE" sz="900" b="0" i="0" u="none" strike="noStrike" kern="1200" cap="none" spc="0" normalizeH="0" baseline="0" noProof="0" dirty="0">
              <a:ln>
                <a:noFill/>
              </a:ln>
              <a:solidFill>
                <a:prstClr val="white"/>
              </a:solidFill>
              <a:effectLst/>
              <a:uLnTx/>
              <a:uFillTx/>
              <a:latin typeface="Roboto Medium"/>
              <a:ea typeface="Frutiger LT Std 45 Light" charset="0"/>
              <a:cs typeface="Frutiger LT Std 45 Light" charset="0"/>
            </a:endParaRPr>
          </a:p>
        </p:txBody>
      </p:sp>
      <p:sp>
        <p:nvSpPr>
          <p:cNvPr id="59" name="Likbent triangel 1">
            <a:extLst>
              <a:ext uri="{FF2B5EF4-FFF2-40B4-BE49-F238E27FC236}">
                <a16:creationId xmlns:a16="http://schemas.microsoft.com/office/drawing/2014/main" id="{E3061111-2379-4135-A64D-ADB8CA68500E}"/>
              </a:ext>
            </a:extLst>
          </p:cNvPr>
          <p:cNvSpPr/>
          <p:nvPr/>
        </p:nvSpPr>
        <p:spPr>
          <a:xfrm rot="3161910">
            <a:off x="8151559" y="3086421"/>
            <a:ext cx="288000" cy="720000"/>
          </a:xfrm>
          <a:prstGeom prst="triangle">
            <a:avLst/>
          </a:prstGeom>
          <a:solidFill>
            <a:schemeClr val="accent1"/>
          </a:solidFill>
          <a:ln w="6350">
            <a:no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endParaRPr kumimoji="0" lang="sv-SE" sz="2133" b="0" i="0" u="sng" strike="noStrike" kern="1200" cap="none" spc="0" normalizeH="0" baseline="0" noProof="0">
              <a:ln>
                <a:noFill/>
              </a:ln>
              <a:solidFill>
                <a:prstClr val="white"/>
              </a:solidFill>
              <a:effectLst/>
              <a:uLnTx/>
              <a:uFillTx/>
              <a:latin typeface="Roboto Medium"/>
              <a:ea typeface="Intro Cond" charset="0"/>
              <a:cs typeface="Intro Cond" charset="0"/>
            </a:endParaRPr>
          </a:p>
        </p:txBody>
      </p:sp>
    </p:spTree>
    <p:extLst>
      <p:ext uri="{BB962C8B-B14F-4D97-AF65-F5344CB8AC3E}">
        <p14:creationId xmlns:p14="http://schemas.microsoft.com/office/powerpoint/2010/main" val="180063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78DA3C-862A-47A7-9A13-CD7E8E4D3676}"/>
              </a:ext>
            </a:extLst>
          </p:cNvPr>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sv-SE" sz="900" b="0" i="0" u="none" strike="noStrike" kern="1200" cap="all"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4" name="Slide Number Placeholder 3">
            <a:extLst>
              <a:ext uri="{FF2B5EF4-FFF2-40B4-BE49-F238E27FC236}">
                <a16:creationId xmlns:a16="http://schemas.microsoft.com/office/drawing/2014/main" id="{BE3F8A43-93FD-42C8-9B33-1DB2C098C905}"/>
              </a:ext>
            </a:extLst>
          </p:cNvPr>
          <p:cNvSpPr>
            <a:spLocks noGrp="1"/>
          </p:cNvSpPr>
          <p:nvPr>
            <p:ph type="sldNum" sz="quarter" idx="1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fld id="{FC2A35AE-FA67-423E-80EC-3FB2B6365689}" type="slidenum">
              <a:rPr kumimoji="0" lang="sv-SE" sz="900" b="0" i="0" u="none" strike="noStrike" kern="1200" cap="none" spc="0" normalizeH="0" baseline="0" noProof="0" smtClean="0">
                <a:ln>
                  <a:noFill/>
                </a:ln>
                <a:solidFill>
                  <a:prstClr val="white"/>
                </a:solidFill>
                <a:effectLst/>
                <a:uLnTx/>
                <a:uFillTx/>
                <a:latin typeface="Roboto Light" panose="02000000000000000000" pitchFamily="2" charset="0"/>
                <a:ea typeface="Roboto Light" panose="02000000000000000000" pitchFamily="2" charset="0"/>
                <a:cs typeface="+mn-cs"/>
              </a:rPr>
              <a:pPr marL="0" marR="0" lvl="0" indent="0" algn="l" defTabSz="914265" rtl="0" eaLnBrk="1" fontAlgn="auto" latinLnBrk="0" hangingPunct="1">
                <a:lnSpc>
                  <a:spcPct val="100000"/>
                </a:lnSpc>
                <a:spcBef>
                  <a:spcPts val="0"/>
                </a:spcBef>
                <a:spcAft>
                  <a:spcPts val="0"/>
                </a:spcAft>
                <a:buClrTx/>
                <a:buSzTx/>
                <a:buFontTx/>
                <a:buNone/>
                <a:tabLst/>
                <a:defRPr/>
              </a:pPr>
              <a:t>12</a:t>
            </a:fld>
            <a:endParaRPr kumimoji="0" lang="sv-SE" sz="9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2" name="Title 1">
            <a:extLst>
              <a:ext uri="{FF2B5EF4-FFF2-40B4-BE49-F238E27FC236}">
                <a16:creationId xmlns:a16="http://schemas.microsoft.com/office/drawing/2014/main" id="{77BB250F-0608-4B36-9CA7-6F0D8D26F74C}"/>
              </a:ext>
            </a:extLst>
          </p:cNvPr>
          <p:cNvSpPr>
            <a:spLocks noGrp="1"/>
          </p:cNvSpPr>
          <p:nvPr>
            <p:ph type="title" idx="4294967295"/>
          </p:nvPr>
        </p:nvSpPr>
        <p:spPr>
          <a:xfrm>
            <a:off x="753268" y="2894308"/>
            <a:ext cx="10910647" cy="1371600"/>
          </a:xfrm>
        </p:spPr>
        <p:txBody>
          <a:bodyPr/>
          <a:lstStyle/>
          <a:p>
            <a:r>
              <a:rPr lang="sv-SE" sz="5000" dirty="0" err="1"/>
              <a:t>Fostrox</a:t>
            </a:r>
            <a:r>
              <a:rPr lang="sv-SE" sz="5000" dirty="0"/>
              <a:t> – </a:t>
            </a:r>
            <a:r>
              <a:rPr lang="sv-SE" sz="4000" i="1" dirty="0" err="1"/>
              <a:t>next</a:t>
            </a:r>
            <a:r>
              <a:rPr lang="sv-SE" sz="4000" i="1" dirty="0"/>
              <a:t> step; </a:t>
            </a:r>
            <a:r>
              <a:rPr lang="sv-SE" sz="4000" i="1" dirty="0" err="1"/>
              <a:t>phase</a:t>
            </a:r>
            <a:r>
              <a:rPr lang="sv-SE" sz="4000" i="1" dirty="0"/>
              <a:t> 1b/2a combination </a:t>
            </a:r>
            <a:r>
              <a:rPr lang="sv-SE" sz="4000" i="1" dirty="0" err="1"/>
              <a:t>study</a:t>
            </a:r>
            <a:endParaRPr lang="sv-SE" sz="5000" dirty="0">
              <a:solidFill>
                <a:srgbClr val="FF0000"/>
              </a:solidFill>
            </a:endParaRPr>
          </a:p>
        </p:txBody>
      </p:sp>
    </p:spTree>
    <p:extLst>
      <p:ext uri="{BB962C8B-B14F-4D97-AF65-F5344CB8AC3E}">
        <p14:creationId xmlns:p14="http://schemas.microsoft.com/office/powerpoint/2010/main" val="154662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art&#10;&#10;Description automatically generated">
            <a:extLst>
              <a:ext uri="{FF2B5EF4-FFF2-40B4-BE49-F238E27FC236}">
                <a16:creationId xmlns:a16="http://schemas.microsoft.com/office/drawing/2014/main" id="{612161C4-ABF3-4493-A135-C3109E63693D}"/>
              </a:ext>
            </a:extLst>
          </p:cNvPr>
          <p:cNvPicPr>
            <a:picLocks noChangeAspect="1"/>
          </p:cNvPicPr>
          <p:nvPr/>
        </p:nvPicPr>
        <p:blipFill>
          <a:blip r:embed="rId5"/>
          <a:stretch>
            <a:fillRect/>
          </a:stretch>
        </p:blipFill>
        <p:spPr>
          <a:xfrm>
            <a:off x="719395" y="2277566"/>
            <a:ext cx="4825363" cy="3916860"/>
          </a:xfrm>
          <a:prstGeom prst="rect">
            <a:avLst/>
          </a:prstGeom>
        </p:spPr>
      </p:pic>
      <p:sp>
        <p:nvSpPr>
          <p:cNvPr id="21" name="TextBox 112">
            <a:extLst>
              <a:ext uri="{FF2B5EF4-FFF2-40B4-BE49-F238E27FC236}">
                <a16:creationId xmlns:a16="http://schemas.microsoft.com/office/drawing/2014/main" id="{05497750-547D-4C62-B1D9-6211352C39F1}"/>
              </a:ext>
            </a:extLst>
          </p:cNvPr>
          <p:cNvSpPr txBox="1"/>
          <p:nvPr/>
        </p:nvSpPr>
        <p:spPr>
          <a:xfrm>
            <a:off x="2980509" y="5196857"/>
            <a:ext cx="504410" cy="246221"/>
          </a:xfrm>
          <a:prstGeom prst="rect">
            <a:avLst/>
          </a:prstGeom>
          <a:noFill/>
        </p:spPr>
        <p:txBody>
          <a:bodyPr wrap="square" rtlCol="0">
            <a:spAutoFit/>
          </a:bodyPr>
          <a:lstStyle>
            <a:defPPr>
              <a:defRPr lang="sv-SE"/>
            </a:defPPr>
            <a:lvl1pPr algn="l" defTabSz="3829524" rtl="0" eaLnBrk="0" fontAlgn="base" hangingPunct="0">
              <a:spcBef>
                <a:spcPct val="0"/>
              </a:spcBef>
              <a:spcAft>
                <a:spcPct val="0"/>
              </a:spcAft>
              <a:defRPr kern="1200">
                <a:solidFill>
                  <a:schemeClr val="tx1"/>
                </a:solidFill>
                <a:latin typeface="Roboto Light" pitchFamily="2" charset="0"/>
                <a:ea typeface="+mn-ea"/>
                <a:cs typeface="+mn-cs"/>
              </a:defRPr>
            </a:lvl1pPr>
            <a:lvl2pPr marL="1911433"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2pPr>
            <a:lvl3pPr marL="3829524"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3pPr>
            <a:lvl4pPr marL="5747616"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4pPr>
            <a:lvl5pPr marL="7665707"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5pPr>
            <a:lvl6pPr marL="9590456" algn="l" defTabSz="3836182" rtl="0" eaLnBrk="1" latinLnBrk="0" hangingPunct="1">
              <a:defRPr kern="1200">
                <a:solidFill>
                  <a:schemeClr val="tx1"/>
                </a:solidFill>
                <a:latin typeface="Roboto Light" pitchFamily="2" charset="0"/>
                <a:ea typeface="+mn-ea"/>
                <a:cs typeface="+mn-cs"/>
              </a:defRPr>
            </a:lvl6pPr>
            <a:lvl7pPr marL="11508547" algn="l" defTabSz="3836182" rtl="0" eaLnBrk="1" latinLnBrk="0" hangingPunct="1">
              <a:defRPr kern="1200">
                <a:solidFill>
                  <a:schemeClr val="tx1"/>
                </a:solidFill>
                <a:latin typeface="Roboto Light" pitchFamily="2" charset="0"/>
                <a:ea typeface="+mn-ea"/>
                <a:cs typeface="+mn-cs"/>
              </a:defRPr>
            </a:lvl7pPr>
            <a:lvl8pPr marL="13426638" algn="l" defTabSz="3836182" rtl="0" eaLnBrk="1" latinLnBrk="0" hangingPunct="1">
              <a:defRPr kern="1200">
                <a:solidFill>
                  <a:schemeClr val="tx1"/>
                </a:solidFill>
                <a:latin typeface="Roboto Light" pitchFamily="2" charset="0"/>
                <a:ea typeface="+mn-ea"/>
                <a:cs typeface="+mn-cs"/>
              </a:defRPr>
            </a:lvl8pPr>
            <a:lvl9pPr marL="15344729" algn="l" defTabSz="3836182" rtl="0" eaLnBrk="1" latinLnBrk="0" hangingPunct="1">
              <a:defRPr kern="1200">
                <a:solidFill>
                  <a:schemeClr val="tx1"/>
                </a:solidFill>
                <a:latin typeface="Roboto Light" pitchFamily="2" charset="0"/>
                <a:ea typeface="+mn-ea"/>
                <a:cs typeface="+mn-cs"/>
              </a:defRPr>
            </a:lvl9pPr>
          </a:lstStyle>
          <a:p>
            <a:pPr marL="0" marR="0" lvl="0" indent="0" algn="l" defTabSz="3829524" rtl="0" eaLnBrk="0" fontAlgn="base" latinLnBrk="0" hangingPunct="0">
              <a:lnSpc>
                <a:spcPct val="100000"/>
              </a:lnSpc>
              <a:spcBef>
                <a:spcPct val="0"/>
              </a:spcBef>
              <a:spcAft>
                <a:spcPct val="0"/>
              </a:spcAft>
              <a:buClrTx/>
              <a:buSzTx/>
              <a:buFontTx/>
              <a:buNone/>
              <a:tabLst/>
              <a:defRPr/>
            </a:pPr>
            <a:r>
              <a:rPr kumimoji="0" lang="sv-SE" sz="1000" b="1" i="0" u="none" strike="noStrike" kern="1200" cap="none" spc="0" normalizeH="0" baseline="0" noProof="0">
                <a:ln>
                  <a:noFill/>
                </a:ln>
                <a:solidFill>
                  <a:srgbClr val="000000"/>
                </a:solidFill>
                <a:effectLst/>
                <a:uLnTx/>
                <a:uFillTx/>
                <a:latin typeface="Roboto Light" pitchFamily="2" charset="0"/>
                <a:ea typeface="+mn-ea"/>
                <a:cs typeface="+mn-cs"/>
              </a:rPr>
              <a:t>HCC</a:t>
            </a:r>
          </a:p>
        </p:txBody>
      </p:sp>
      <p:sp>
        <p:nvSpPr>
          <p:cNvPr id="22" name="TextBox 113">
            <a:extLst>
              <a:ext uri="{FF2B5EF4-FFF2-40B4-BE49-F238E27FC236}">
                <a16:creationId xmlns:a16="http://schemas.microsoft.com/office/drawing/2014/main" id="{EFFC547C-34C4-4A0C-9CCB-82B0FAEC126D}"/>
              </a:ext>
            </a:extLst>
          </p:cNvPr>
          <p:cNvSpPr txBox="1"/>
          <p:nvPr/>
        </p:nvSpPr>
        <p:spPr>
          <a:xfrm>
            <a:off x="3547343" y="5347208"/>
            <a:ext cx="504409" cy="246221"/>
          </a:xfrm>
          <a:prstGeom prst="rect">
            <a:avLst/>
          </a:prstGeom>
          <a:noFill/>
        </p:spPr>
        <p:txBody>
          <a:bodyPr wrap="square" rtlCol="0">
            <a:spAutoFit/>
          </a:bodyPr>
          <a:lstStyle>
            <a:defPPr>
              <a:defRPr lang="sv-SE"/>
            </a:defPPr>
            <a:lvl1pPr algn="l" defTabSz="3829524" rtl="0" eaLnBrk="0" fontAlgn="base" hangingPunct="0">
              <a:spcBef>
                <a:spcPct val="0"/>
              </a:spcBef>
              <a:spcAft>
                <a:spcPct val="0"/>
              </a:spcAft>
              <a:defRPr kern="1200">
                <a:solidFill>
                  <a:schemeClr val="tx1"/>
                </a:solidFill>
                <a:latin typeface="Roboto Light" pitchFamily="2" charset="0"/>
                <a:ea typeface="+mn-ea"/>
                <a:cs typeface="+mn-cs"/>
              </a:defRPr>
            </a:lvl1pPr>
            <a:lvl2pPr marL="1911433"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2pPr>
            <a:lvl3pPr marL="3829524"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3pPr>
            <a:lvl4pPr marL="5747616"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4pPr>
            <a:lvl5pPr marL="7665707"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5pPr>
            <a:lvl6pPr marL="9590456" algn="l" defTabSz="3836182" rtl="0" eaLnBrk="1" latinLnBrk="0" hangingPunct="1">
              <a:defRPr kern="1200">
                <a:solidFill>
                  <a:schemeClr val="tx1"/>
                </a:solidFill>
                <a:latin typeface="Roboto Light" pitchFamily="2" charset="0"/>
                <a:ea typeface="+mn-ea"/>
                <a:cs typeface="+mn-cs"/>
              </a:defRPr>
            </a:lvl6pPr>
            <a:lvl7pPr marL="11508547" algn="l" defTabSz="3836182" rtl="0" eaLnBrk="1" latinLnBrk="0" hangingPunct="1">
              <a:defRPr kern="1200">
                <a:solidFill>
                  <a:schemeClr val="tx1"/>
                </a:solidFill>
                <a:latin typeface="Roboto Light" pitchFamily="2" charset="0"/>
                <a:ea typeface="+mn-ea"/>
                <a:cs typeface="+mn-cs"/>
              </a:defRPr>
            </a:lvl7pPr>
            <a:lvl8pPr marL="13426638" algn="l" defTabSz="3836182" rtl="0" eaLnBrk="1" latinLnBrk="0" hangingPunct="1">
              <a:defRPr kern="1200">
                <a:solidFill>
                  <a:schemeClr val="tx1"/>
                </a:solidFill>
                <a:latin typeface="Roboto Light" pitchFamily="2" charset="0"/>
                <a:ea typeface="+mn-ea"/>
                <a:cs typeface="+mn-cs"/>
              </a:defRPr>
            </a:lvl8pPr>
            <a:lvl9pPr marL="15344729" algn="l" defTabSz="3836182" rtl="0" eaLnBrk="1" latinLnBrk="0" hangingPunct="1">
              <a:defRPr kern="1200">
                <a:solidFill>
                  <a:schemeClr val="tx1"/>
                </a:solidFill>
                <a:latin typeface="Roboto Light" pitchFamily="2" charset="0"/>
                <a:ea typeface="+mn-ea"/>
                <a:cs typeface="+mn-cs"/>
              </a:defRPr>
            </a:lvl9pPr>
          </a:lstStyle>
          <a:p>
            <a:pPr marL="0" marR="0" lvl="0" indent="0" algn="l" defTabSz="3829524" rtl="0" eaLnBrk="0" fontAlgn="base" latinLnBrk="0" hangingPunct="0">
              <a:lnSpc>
                <a:spcPct val="100000"/>
              </a:lnSpc>
              <a:spcBef>
                <a:spcPct val="0"/>
              </a:spcBef>
              <a:spcAft>
                <a:spcPct val="0"/>
              </a:spcAft>
              <a:buClrTx/>
              <a:buSzTx/>
              <a:buFontTx/>
              <a:buNone/>
              <a:tabLst/>
              <a:defRPr/>
            </a:pPr>
            <a:r>
              <a:rPr kumimoji="0" lang="sv-SE" sz="1000" b="1" i="0" u="none" strike="noStrike" kern="1200" cap="none" spc="0" normalizeH="0" baseline="0" noProof="0">
                <a:ln>
                  <a:noFill/>
                </a:ln>
                <a:solidFill>
                  <a:srgbClr val="000000"/>
                </a:solidFill>
                <a:effectLst/>
                <a:uLnTx/>
                <a:uFillTx/>
                <a:latin typeface="Roboto Light" pitchFamily="2" charset="0"/>
                <a:ea typeface="+mn-ea"/>
                <a:cs typeface="+mn-cs"/>
              </a:rPr>
              <a:t>HCC</a:t>
            </a:r>
          </a:p>
        </p:txBody>
      </p:sp>
      <p:sp>
        <p:nvSpPr>
          <p:cNvPr id="23" name="TextBox 114">
            <a:extLst>
              <a:ext uri="{FF2B5EF4-FFF2-40B4-BE49-F238E27FC236}">
                <a16:creationId xmlns:a16="http://schemas.microsoft.com/office/drawing/2014/main" id="{25F55AA5-8EBA-4D21-B37A-F6E423AFE758}"/>
              </a:ext>
            </a:extLst>
          </p:cNvPr>
          <p:cNvSpPr txBox="1"/>
          <p:nvPr/>
        </p:nvSpPr>
        <p:spPr>
          <a:xfrm>
            <a:off x="4997467" y="5282525"/>
            <a:ext cx="628921" cy="246221"/>
          </a:xfrm>
          <a:prstGeom prst="rect">
            <a:avLst/>
          </a:prstGeom>
          <a:noFill/>
        </p:spPr>
        <p:txBody>
          <a:bodyPr wrap="square" rtlCol="0">
            <a:spAutoFit/>
          </a:bodyPr>
          <a:lstStyle>
            <a:defPPr>
              <a:defRPr lang="sv-SE"/>
            </a:defPPr>
            <a:lvl1pPr algn="l" defTabSz="3829524" rtl="0" eaLnBrk="0" fontAlgn="base" hangingPunct="0">
              <a:spcBef>
                <a:spcPct val="0"/>
              </a:spcBef>
              <a:spcAft>
                <a:spcPct val="0"/>
              </a:spcAft>
              <a:defRPr kern="1200">
                <a:solidFill>
                  <a:schemeClr val="tx1"/>
                </a:solidFill>
                <a:latin typeface="Roboto Light" pitchFamily="2" charset="0"/>
                <a:ea typeface="+mn-ea"/>
                <a:cs typeface="+mn-cs"/>
              </a:defRPr>
            </a:lvl1pPr>
            <a:lvl2pPr marL="1911433"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2pPr>
            <a:lvl3pPr marL="3829524"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3pPr>
            <a:lvl4pPr marL="5747616"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4pPr>
            <a:lvl5pPr marL="7665707"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5pPr>
            <a:lvl6pPr marL="9590456" algn="l" defTabSz="3836182" rtl="0" eaLnBrk="1" latinLnBrk="0" hangingPunct="1">
              <a:defRPr kern="1200">
                <a:solidFill>
                  <a:schemeClr val="tx1"/>
                </a:solidFill>
                <a:latin typeface="Roboto Light" pitchFamily="2" charset="0"/>
                <a:ea typeface="+mn-ea"/>
                <a:cs typeface="+mn-cs"/>
              </a:defRPr>
            </a:lvl6pPr>
            <a:lvl7pPr marL="11508547" algn="l" defTabSz="3836182" rtl="0" eaLnBrk="1" latinLnBrk="0" hangingPunct="1">
              <a:defRPr kern="1200">
                <a:solidFill>
                  <a:schemeClr val="tx1"/>
                </a:solidFill>
                <a:latin typeface="Roboto Light" pitchFamily="2" charset="0"/>
                <a:ea typeface="+mn-ea"/>
                <a:cs typeface="+mn-cs"/>
              </a:defRPr>
            </a:lvl7pPr>
            <a:lvl8pPr marL="13426638" algn="l" defTabSz="3836182" rtl="0" eaLnBrk="1" latinLnBrk="0" hangingPunct="1">
              <a:defRPr kern="1200">
                <a:solidFill>
                  <a:schemeClr val="tx1"/>
                </a:solidFill>
                <a:latin typeface="Roboto Light" pitchFamily="2" charset="0"/>
                <a:ea typeface="+mn-ea"/>
                <a:cs typeface="+mn-cs"/>
              </a:defRPr>
            </a:lvl8pPr>
            <a:lvl9pPr marL="15344729" algn="l" defTabSz="3836182" rtl="0" eaLnBrk="1" latinLnBrk="0" hangingPunct="1">
              <a:defRPr kern="1200">
                <a:solidFill>
                  <a:schemeClr val="tx1"/>
                </a:solidFill>
                <a:latin typeface="Roboto Light" pitchFamily="2" charset="0"/>
                <a:ea typeface="+mn-ea"/>
                <a:cs typeface="+mn-cs"/>
              </a:defRPr>
            </a:lvl9pPr>
          </a:lstStyle>
          <a:p>
            <a:pPr marL="0" marR="0" lvl="0" indent="0" algn="l" defTabSz="3829524" rtl="0" eaLnBrk="0" fontAlgn="base" latinLnBrk="0" hangingPunct="0">
              <a:lnSpc>
                <a:spcPct val="100000"/>
              </a:lnSpc>
              <a:spcBef>
                <a:spcPct val="0"/>
              </a:spcBef>
              <a:spcAft>
                <a:spcPct val="0"/>
              </a:spcAft>
              <a:buClrTx/>
              <a:buSzTx/>
              <a:buFontTx/>
              <a:buNone/>
              <a:tabLst/>
              <a:defRPr/>
            </a:pPr>
            <a:r>
              <a:rPr kumimoji="0" lang="sv-SE" sz="1000" b="1" i="0" u="none" strike="noStrike" kern="1200" cap="none" spc="0" normalizeH="0" baseline="0" noProof="0">
                <a:ln>
                  <a:noFill/>
                </a:ln>
                <a:solidFill>
                  <a:srgbClr val="000000"/>
                </a:solidFill>
                <a:effectLst/>
                <a:uLnTx/>
                <a:uFillTx/>
                <a:latin typeface="Roboto Light" pitchFamily="2" charset="0"/>
                <a:ea typeface="+mn-ea"/>
                <a:cs typeface="+mn-cs"/>
              </a:rPr>
              <a:t>HCC</a:t>
            </a:r>
          </a:p>
        </p:txBody>
      </p:sp>
      <p:sp>
        <p:nvSpPr>
          <p:cNvPr id="24" name="TextBox 115">
            <a:extLst>
              <a:ext uri="{FF2B5EF4-FFF2-40B4-BE49-F238E27FC236}">
                <a16:creationId xmlns:a16="http://schemas.microsoft.com/office/drawing/2014/main" id="{EFFC6386-A1A9-4186-B3A4-979C7179B2F7}"/>
              </a:ext>
            </a:extLst>
          </p:cNvPr>
          <p:cNvSpPr txBox="1"/>
          <p:nvPr/>
        </p:nvSpPr>
        <p:spPr>
          <a:xfrm>
            <a:off x="2883712" y="4850541"/>
            <a:ext cx="474758" cy="246221"/>
          </a:xfrm>
          <a:prstGeom prst="rect">
            <a:avLst/>
          </a:prstGeom>
          <a:noFill/>
        </p:spPr>
        <p:txBody>
          <a:bodyPr wrap="square" rtlCol="0">
            <a:spAutoFit/>
          </a:bodyPr>
          <a:lstStyle>
            <a:defPPr>
              <a:defRPr lang="sv-SE"/>
            </a:defPPr>
            <a:lvl1pPr algn="l" defTabSz="3829524" rtl="0" eaLnBrk="0" fontAlgn="base" hangingPunct="0">
              <a:spcBef>
                <a:spcPct val="0"/>
              </a:spcBef>
              <a:spcAft>
                <a:spcPct val="0"/>
              </a:spcAft>
              <a:defRPr kern="1200">
                <a:solidFill>
                  <a:schemeClr val="tx1"/>
                </a:solidFill>
                <a:latin typeface="Roboto Light" pitchFamily="2" charset="0"/>
                <a:ea typeface="+mn-ea"/>
                <a:cs typeface="+mn-cs"/>
              </a:defRPr>
            </a:lvl1pPr>
            <a:lvl2pPr marL="1911433"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2pPr>
            <a:lvl3pPr marL="3829524"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3pPr>
            <a:lvl4pPr marL="5747616"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4pPr>
            <a:lvl5pPr marL="7665707"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5pPr>
            <a:lvl6pPr marL="9590456" algn="l" defTabSz="3836182" rtl="0" eaLnBrk="1" latinLnBrk="0" hangingPunct="1">
              <a:defRPr kern="1200">
                <a:solidFill>
                  <a:schemeClr val="tx1"/>
                </a:solidFill>
                <a:latin typeface="Roboto Light" pitchFamily="2" charset="0"/>
                <a:ea typeface="+mn-ea"/>
                <a:cs typeface="+mn-cs"/>
              </a:defRPr>
            </a:lvl6pPr>
            <a:lvl7pPr marL="11508547" algn="l" defTabSz="3836182" rtl="0" eaLnBrk="1" latinLnBrk="0" hangingPunct="1">
              <a:defRPr kern="1200">
                <a:solidFill>
                  <a:schemeClr val="tx1"/>
                </a:solidFill>
                <a:latin typeface="Roboto Light" pitchFamily="2" charset="0"/>
                <a:ea typeface="+mn-ea"/>
                <a:cs typeface="+mn-cs"/>
              </a:defRPr>
            </a:lvl7pPr>
            <a:lvl8pPr marL="13426638" algn="l" defTabSz="3836182" rtl="0" eaLnBrk="1" latinLnBrk="0" hangingPunct="1">
              <a:defRPr kern="1200">
                <a:solidFill>
                  <a:schemeClr val="tx1"/>
                </a:solidFill>
                <a:latin typeface="Roboto Light" pitchFamily="2" charset="0"/>
                <a:ea typeface="+mn-ea"/>
                <a:cs typeface="+mn-cs"/>
              </a:defRPr>
            </a:lvl8pPr>
            <a:lvl9pPr marL="15344729" algn="l" defTabSz="3836182" rtl="0" eaLnBrk="1" latinLnBrk="0" hangingPunct="1">
              <a:defRPr kern="1200">
                <a:solidFill>
                  <a:schemeClr val="tx1"/>
                </a:solidFill>
                <a:latin typeface="Roboto Light" pitchFamily="2" charset="0"/>
                <a:ea typeface="+mn-ea"/>
                <a:cs typeface="+mn-cs"/>
              </a:defRPr>
            </a:lvl9pPr>
          </a:lstStyle>
          <a:p>
            <a:pPr marL="0" marR="0" lvl="0" indent="0" algn="l" defTabSz="3829524" rtl="0" eaLnBrk="0" fontAlgn="base" latinLnBrk="0" hangingPunct="0">
              <a:lnSpc>
                <a:spcPct val="100000"/>
              </a:lnSpc>
              <a:spcBef>
                <a:spcPct val="0"/>
              </a:spcBef>
              <a:spcAft>
                <a:spcPct val="0"/>
              </a:spcAft>
              <a:buClrTx/>
              <a:buSzTx/>
              <a:buFontTx/>
              <a:buNone/>
              <a:tabLst/>
              <a:defRPr/>
            </a:pPr>
            <a:r>
              <a:rPr kumimoji="0" lang="sv-SE" sz="1000" b="1" i="0" u="none" strike="noStrike" kern="1200" cap="none" spc="0" normalizeH="0" baseline="0" noProof="0">
                <a:ln>
                  <a:noFill/>
                </a:ln>
                <a:solidFill>
                  <a:srgbClr val="000000"/>
                </a:solidFill>
                <a:effectLst/>
                <a:uLnTx/>
                <a:uFillTx/>
                <a:latin typeface="Roboto Light" pitchFamily="2" charset="0"/>
                <a:ea typeface="+mn-ea"/>
                <a:cs typeface="+mn-cs"/>
              </a:rPr>
              <a:t>iCCA</a:t>
            </a:r>
          </a:p>
        </p:txBody>
      </p:sp>
      <p:sp>
        <p:nvSpPr>
          <p:cNvPr id="25" name="TextBox 116">
            <a:extLst>
              <a:ext uri="{FF2B5EF4-FFF2-40B4-BE49-F238E27FC236}">
                <a16:creationId xmlns:a16="http://schemas.microsoft.com/office/drawing/2014/main" id="{58F62B43-E186-43B5-98D7-1017FAF81998}"/>
              </a:ext>
            </a:extLst>
          </p:cNvPr>
          <p:cNvSpPr txBox="1"/>
          <p:nvPr/>
        </p:nvSpPr>
        <p:spPr>
          <a:xfrm>
            <a:off x="2370014" y="5587325"/>
            <a:ext cx="527251" cy="246221"/>
          </a:xfrm>
          <a:prstGeom prst="rect">
            <a:avLst/>
          </a:prstGeom>
          <a:noFill/>
        </p:spPr>
        <p:txBody>
          <a:bodyPr wrap="square" rtlCol="0">
            <a:spAutoFit/>
          </a:bodyPr>
          <a:lstStyle>
            <a:defPPr>
              <a:defRPr lang="sv-SE"/>
            </a:defPPr>
            <a:lvl1pPr algn="l" defTabSz="3829524" rtl="0" eaLnBrk="0" fontAlgn="base" hangingPunct="0">
              <a:spcBef>
                <a:spcPct val="0"/>
              </a:spcBef>
              <a:spcAft>
                <a:spcPct val="0"/>
              </a:spcAft>
              <a:defRPr kern="1200">
                <a:solidFill>
                  <a:schemeClr val="tx1"/>
                </a:solidFill>
                <a:latin typeface="Roboto Light" pitchFamily="2" charset="0"/>
                <a:ea typeface="+mn-ea"/>
                <a:cs typeface="+mn-cs"/>
              </a:defRPr>
            </a:lvl1pPr>
            <a:lvl2pPr marL="1911433"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2pPr>
            <a:lvl3pPr marL="3829524"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3pPr>
            <a:lvl4pPr marL="5747616"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4pPr>
            <a:lvl5pPr marL="7665707"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5pPr>
            <a:lvl6pPr marL="9590456" algn="l" defTabSz="3836182" rtl="0" eaLnBrk="1" latinLnBrk="0" hangingPunct="1">
              <a:defRPr kern="1200">
                <a:solidFill>
                  <a:schemeClr val="tx1"/>
                </a:solidFill>
                <a:latin typeface="Roboto Light" pitchFamily="2" charset="0"/>
                <a:ea typeface="+mn-ea"/>
                <a:cs typeface="+mn-cs"/>
              </a:defRPr>
            </a:lvl6pPr>
            <a:lvl7pPr marL="11508547" algn="l" defTabSz="3836182" rtl="0" eaLnBrk="1" latinLnBrk="0" hangingPunct="1">
              <a:defRPr kern="1200">
                <a:solidFill>
                  <a:schemeClr val="tx1"/>
                </a:solidFill>
                <a:latin typeface="Roboto Light" pitchFamily="2" charset="0"/>
                <a:ea typeface="+mn-ea"/>
                <a:cs typeface="+mn-cs"/>
              </a:defRPr>
            </a:lvl7pPr>
            <a:lvl8pPr marL="13426638" algn="l" defTabSz="3836182" rtl="0" eaLnBrk="1" latinLnBrk="0" hangingPunct="1">
              <a:defRPr kern="1200">
                <a:solidFill>
                  <a:schemeClr val="tx1"/>
                </a:solidFill>
                <a:latin typeface="Roboto Light" pitchFamily="2" charset="0"/>
                <a:ea typeface="+mn-ea"/>
                <a:cs typeface="+mn-cs"/>
              </a:defRPr>
            </a:lvl8pPr>
            <a:lvl9pPr marL="15344729" algn="l" defTabSz="3836182" rtl="0" eaLnBrk="1" latinLnBrk="0" hangingPunct="1">
              <a:defRPr kern="1200">
                <a:solidFill>
                  <a:schemeClr val="tx1"/>
                </a:solidFill>
                <a:latin typeface="Roboto Light" pitchFamily="2" charset="0"/>
                <a:ea typeface="+mn-ea"/>
                <a:cs typeface="+mn-cs"/>
              </a:defRPr>
            </a:lvl9pPr>
          </a:lstStyle>
          <a:p>
            <a:pPr marL="0" marR="0" lvl="0" indent="0" algn="l" defTabSz="3829524" rtl="0" eaLnBrk="0" fontAlgn="base" latinLnBrk="0" hangingPunct="0">
              <a:lnSpc>
                <a:spcPct val="100000"/>
              </a:lnSpc>
              <a:spcBef>
                <a:spcPct val="0"/>
              </a:spcBef>
              <a:spcAft>
                <a:spcPct val="0"/>
              </a:spcAft>
              <a:buClrTx/>
              <a:buSzTx/>
              <a:buFontTx/>
              <a:buNone/>
              <a:tabLst/>
              <a:defRPr/>
            </a:pPr>
            <a:r>
              <a:rPr kumimoji="0" lang="sv-SE" sz="1000" b="1" i="0" u="none" strike="noStrike" kern="1200" cap="none" spc="0" normalizeH="0" baseline="0" noProof="0" dirty="0">
                <a:ln>
                  <a:noFill/>
                </a:ln>
                <a:solidFill>
                  <a:srgbClr val="000000"/>
                </a:solidFill>
                <a:effectLst/>
                <a:uLnTx/>
                <a:uFillTx/>
                <a:latin typeface="Roboto Light" pitchFamily="2" charset="0"/>
                <a:ea typeface="+mn-ea"/>
                <a:cs typeface="+mn-cs"/>
              </a:rPr>
              <a:t>HCC</a:t>
            </a:r>
          </a:p>
        </p:txBody>
      </p:sp>
      <p:sp>
        <p:nvSpPr>
          <p:cNvPr id="26" name="TextBox 117">
            <a:extLst>
              <a:ext uri="{FF2B5EF4-FFF2-40B4-BE49-F238E27FC236}">
                <a16:creationId xmlns:a16="http://schemas.microsoft.com/office/drawing/2014/main" id="{92A9A953-508F-46E3-8070-B521220694BE}"/>
              </a:ext>
            </a:extLst>
          </p:cNvPr>
          <p:cNvSpPr txBox="1"/>
          <p:nvPr/>
        </p:nvSpPr>
        <p:spPr>
          <a:xfrm>
            <a:off x="2980509" y="3528552"/>
            <a:ext cx="384177" cy="246221"/>
          </a:xfrm>
          <a:prstGeom prst="rect">
            <a:avLst/>
          </a:prstGeom>
          <a:noFill/>
        </p:spPr>
        <p:txBody>
          <a:bodyPr wrap="square" rtlCol="0">
            <a:spAutoFit/>
          </a:bodyPr>
          <a:lstStyle>
            <a:defPPr>
              <a:defRPr lang="sv-SE"/>
            </a:defPPr>
            <a:lvl1pPr algn="l" defTabSz="3829524" rtl="0" eaLnBrk="0" fontAlgn="base" hangingPunct="0">
              <a:spcBef>
                <a:spcPct val="0"/>
              </a:spcBef>
              <a:spcAft>
                <a:spcPct val="0"/>
              </a:spcAft>
              <a:defRPr kern="1200">
                <a:solidFill>
                  <a:schemeClr val="tx1"/>
                </a:solidFill>
                <a:latin typeface="Roboto Light" pitchFamily="2" charset="0"/>
                <a:ea typeface="+mn-ea"/>
                <a:cs typeface="+mn-cs"/>
              </a:defRPr>
            </a:lvl1pPr>
            <a:lvl2pPr marL="1911433"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2pPr>
            <a:lvl3pPr marL="3829524"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3pPr>
            <a:lvl4pPr marL="5747616"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4pPr>
            <a:lvl5pPr marL="7665707"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5pPr>
            <a:lvl6pPr marL="9590456" algn="l" defTabSz="3836182" rtl="0" eaLnBrk="1" latinLnBrk="0" hangingPunct="1">
              <a:defRPr kern="1200">
                <a:solidFill>
                  <a:schemeClr val="tx1"/>
                </a:solidFill>
                <a:latin typeface="Roboto Light" pitchFamily="2" charset="0"/>
                <a:ea typeface="+mn-ea"/>
                <a:cs typeface="+mn-cs"/>
              </a:defRPr>
            </a:lvl6pPr>
            <a:lvl7pPr marL="11508547" algn="l" defTabSz="3836182" rtl="0" eaLnBrk="1" latinLnBrk="0" hangingPunct="1">
              <a:defRPr kern="1200">
                <a:solidFill>
                  <a:schemeClr val="tx1"/>
                </a:solidFill>
                <a:latin typeface="Roboto Light" pitchFamily="2" charset="0"/>
                <a:ea typeface="+mn-ea"/>
                <a:cs typeface="+mn-cs"/>
              </a:defRPr>
            </a:lvl7pPr>
            <a:lvl8pPr marL="13426638" algn="l" defTabSz="3836182" rtl="0" eaLnBrk="1" latinLnBrk="0" hangingPunct="1">
              <a:defRPr kern="1200">
                <a:solidFill>
                  <a:schemeClr val="tx1"/>
                </a:solidFill>
                <a:latin typeface="Roboto Light" pitchFamily="2" charset="0"/>
                <a:ea typeface="+mn-ea"/>
                <a:cs typeface="+mn-cs"/>
              </a:defRPr>
            </a:lvl8pPr>
            <a:lvl9pPr marL="15344729" algn="l" defTabSz="3836182" rtl="0" eaLnBrk="1" latinLnBrk="0" hangingPunct="1">
              <a:defRPr kern="1200">
                <a:solidFill>
                  <a:schemeClr val="tx1"/>
                </a:solidFill>
                <a:latin typeface="Roboto Light" pitchFamily="2" charset="0"/>
                <a:ea typeface="+mn-ea"/>
                <a:cs typeface="+mn-cs"/>
              </a:defRPr>
            </a:lvl9pPr>
          </a:lstStyle>
          <a:p>
            <a:pPr marL="0" marR="0" lvl="0" indent="0" algn="l" defTabSz="3829524" rtl="0" eaLnBrk="0" fontAlgn="base" latinLnBrk="0" hangingPunct="0">
              <a:lnSpc>
                <a:spcPct val="100000"/>
              </a:lnSpc>
              <a:spcBef>
                <a:spcPct val="0"/>
              </a:spcBef>
              <a:spcAft>
                <a:spcPct val="0"/>
              </a:spcAft>
              <a:buClrTx/>
              <a:buSzTx/>
              <a:buFontTx/>
              <a:buNone/>
              <a:tabLst/>
              <a:defRPr/>
            </a:pPr>
            <a:r>
              <a:rPr kumimoji="0" lang="sv-SE" sz="1000" b="1" i="0" u="none" strike="noStrike" kern="1200" cap="none" spc="0" normalizeH="0" baseline="0" noProof="0" dirty="0">
                <a:ln>
                  <a:noFill/>
                </a:ln>
                <a:solidFill>
                  <a:srgbClr val="000000"/>
                </a:solidFill>
                <a:effectLst/>
                <a:uLnTx/>
                <a:uFillTx/>
                <a:latin typeface="Roboto Light" pitchFamily="2" charset="0"/>
                <a:ea typeface="+mn-ea"/>
                <a:cs typeface="+mn-cs"/>
              </a:rPr>
              <a:t>LM</a:t>
            </a:r>
          </a:p>
        </p:txBody>
      </p:sp>
      <p:sp>
        <p:nvSpPr>
          <p:cNvPr id="27" name="TextBox 118">
            <a:extLst>
              <a:ext uri="{FF2B5EF4-FFF2-40B4-BE49-F238E27FC236}">
                <a16:creationId xmlns:a16="http://schemas.microsoft.com/office/drawing/2014/main" id="{765D493B-BF80-4092-AE81-05B3DC48ABE1}"/>
              </a:ext>
            </a:extLst>
          </p:cNvPr>
          <p:cNvSpPr txBox="1"/>
          <p:nvPr/>
        </p:nvSpPr>
        <p:spPr>
          <a:xfrm>
            <a:off x="2910563" y="2176498"/>
            <a:ext cx="384177" cy="246221"/>
          </a:xfrm>
          <a:prstGeom prst="rect">
            <a:avLst/>
          </a:prstGeom>
          <a:noFill/>
        </p:spPr>
        <p:txBody>
          <a:bodyPr wrap="square" rtlCol="0">
            <a:spAutoFit/>
          </a:bodyPr>
          <a:lstStyle>
            <a:defPPr>
              <a:defRPr lang="sv-SE"/>
            </a:defPPr>
            <a:lvl1pPr algn="l" defTabSz="3829524" rtl="0" eaLnBrk="0" fontAlgn="base" hangingPunct="0">
              <a:spcBef>
                <a:spcPct val="0"/>
              </a:spcBef>
              <a:spcAft>
                <a:spcPct val="0"/>
              </a:spcAft>
              <a:defRPr kern="1200">
                <a:solidFill>
                  <a:schemeClr val="tx1"/>
                </a:solidFill>
                <a:latin typeface="Roboto Light" pitchFamily="2" charset="0"/>
                <a:ea typeface="+mn-ea"/>
                <a:cs typeface="+mn-cs"/>
              </a:defRPr>
            </a:lvl1pPr>
            <a:lvl2pPr marL="1911433"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2pPr>
            <a:lvl3pPr marL="3829524"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3pPr>
            <a:lvl4pPr marL="5747616"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4pPr>
            <a:lvl5pPr marL="7665707"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5pPr>
            <a:lvl6pPr marL="9590456" algn="l" defTabSz="3836182" rtl="0" eaLnBrk="1" latinLnBrk="0" hangingPunct="1">
              <a:defRPr kern="1200">
                <a:solidFill>
                  <a:schemeClr val="tx1"/>
                </a:solidFill>
                <a:latin typeface="Roboto Light" pitchFamily="2" charset="0"/>
                <a:ea typeface="+mn-ea"/>
                <a:cs typeface="+mn-cs"/>
              </a:defRPr>
            </a:lvl6pPr>
            <a:lvl7pPr marL="11508547" algn="l" defTabSz="3836182" rtl="0" eaLnBrk="1" latinLnBrk="0" hangingPunct="1">
              <a:defRPr kern="1200">
                <a:solidFill>
                  <a:schemeClr val="tx1"/>
                </a:solidFill>
                <a:latin typeface="Roboto Light" pitchFamily="2" charset="0"/>
                <a:ea typeface="+mn-ea"/>
                <a:cs typeface="+mn-cs"/>
              </a:defRPr>
            </a:lvl7pPr>
            <a:lvl8pPr marL="13426638" algn="l" defTabSz="3836182" rtl="0" eaLnBrk="1" latinLnBrk="0" hangingPunct="1">
              <a:defRPr kern="1200">
                <a:solidFill>
                  <a:schemeClr val="tx1"/>
                </a:solidFill>
                <a:latin typeface="Roboto Light" pitchFamily="2" charset="0"/>
                <a:ea typeface="+mn-ea"/>
                <a:cs typeface="+mn-cs"/>
              </a:defRPr>
            </a:lvl8pPr>
            <a:lvl9pPr marL="15344729" algn="l" defTabSz="3836182" rtl="0" eaLnBrk="1" latinLnBrk="0" hangingPunct="1">
              <a:defRPr kern="1200">
                <a:solidFill>
                  <a:schemeClr val="tx1"/>
                </a:solidFill>
                <a:latin typeface="Roboto Light" pitchFamily="2" charset="0"/>
                <a:ea typeface="+mn-ea"/>
                <a:cs typeface="+mn-cs"/>
              </a:defRPr>
            </a:lvl9pPr>
          </a:lstStyle>
          <a:p>
            <a:pPr marL="0" marR="0" lvl="0" indent="0" algn="l" defTabSz="3829524" rtl="0" eaLnBrk="0" fontAlgn="base" latinLnBrk="0" hangingPunct="0">
              <a:lnSpc>
                <a:spcPct val="100000"/>
              </a:lnSpc>
              <a:spcBef>
                <a:spcPct val="0"/>
              </a:spcBef>
              <a:spcAft>
                <a:spcPct val="0"/>
              </a:spcAft>
              <a:buClrTx/>
              <a:buSzTx/>
              <a:buFontTx/>
              <a:buNone/>
              <a:tabLst/>
              <a:defRPr/>
            </a:pPr>
            <a:r>
              <a:rPr kumimoji="0" lang="sv-SE" sz="1000" b="1" i="0" u="none" strike="noStrike" kern="1200" cap="none" spc="0" normalizeH="0" baseline="0" noProof="0">
                <a:ln>
                  <a:noFill/>
                </a:ln>
                <a:solidFill>
                  <a:srgbClr val="000000"/>
                </a:solidFill>
                <a:effectLst/>
                <a:uLnTx/>
                <a:uFillTx/>
                <a:latin typeface="Roboto Light" pitchFamily="2" charset="0"/>
                <a:ea typeface="+mn-ea"/>
                <a:cs typeface="+mn-cs"/>
              </a:rPr>
              <a:t>LM</a:t>
            </a:r>
          </a:p>
        </p:txBody>
      </p:sp>
      <p:graphicFrame>
        <p:nvGraphicFramePr>
          <p:cNvPr id="7" name="Object 6" hidden="1">
            <a:extLst>
              <a:ext uri="{FF2B5EF4-FFF2-40B4-BE49-F238E27FC236}">
                <a16:creationId xmlns:a16="http://schemas.microsoft.com/office/drawing/2014/main" id="{2930BBD5-A1C4-49C1-A316-D196417FDF7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7" name="Object 6" hidden="1">
                        <a:extLst>
                          <a:ext uri="{FF2B5EF4-FFF2-40B4-BE49-F238E27FC236}">
                            <a16:creationId xmlns:a16="http://schemas.microsoft.com/office/drawing/2014/main" id="{2930BBD5-A1C4-49C1-A316-D196417FDF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E47A00B-0EF9-4D79-AF3C-120564F0F75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Roboto Medium" pitchFamily="2" charset="0"/>
              <a:ea typeface="Roboto Medium" pitchFamily="2" charset="0"/>
              <a:cs typeface="+mn-cs"/>
              <a:sym typeface="Roboto Medium" pitchFamily="2" charset="0"/>
            </a:endParaRPr>
          </a:p>
        </p:txBody>
      </p:sp>
      <p:sp>
        <p:nvSpPr>
          <p:cNvPr id="3" name="Footer Placeholder 2"/>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sv-SE" sz="900" b="0" i="0" u="none" strike="noStrike" kern="1200" cap="all" spc="0" normalizeH="0" baseline="0" noProof="0" dirty="0">
                <a:ln>
                  <a:noFill/>
                </a:ln>
                <a:solidFill>
                  <a:srgbClr val="111820"/>
                </a:solidFill>
                <a:effectLst/>
                <a:uLnTx/>
                <a:uFillTx/>
                <a:latin typeface="Roboto Light" panose="02000000000000000000" pitchFamily="2" charset="0"/>
                <a:ea typeface="Roboto Light" panose="02000000000000000000" pitchFamily="2" charset="0"/>
                <a:cs typeface="+mn-cs"/>
              </a:rPr>
              <a:t>*</a:t>
            </a:r>
            <a:r>
              <a:rPr kumimoji="0" lang="en-GB" sz="900" b="0" i="0" u="none" strike="noStrike" kern="1200" cap="none" spc="0" normalizeH="0" baseline="30000" noProof="0" dirty="0">
                <a:ln>
                  <a:noFill/>
                </a:ln>
                <a:solidFill>
                  <a:srgbClr val="000000"/>
                </a:solidFill>
                <a:effectLst/>
                <a:uLnTx/>
                <a:uFillTx/>
                <a:latin typeface="Roboto Light" pitchFamily="2" charset="0"/>
                <a:ea typeface="Roboto Light" panose="02000000000000000000" pitchFamily="2" charset="0"/>
                <a:cs typeface="+mn-cs"/>
              </a:rPr>
              <a:t>*</a:t>
            </a:r>
            <a:r>
              <a:rPr kumimoji="0" lang="en-GB" sz="900" b="0" i="0" u="none" strike="noStrike" kern="1200" cap="none" spc="0" normalizeH="0" baseline="0" noProof="0" dirty="0">
                <a:ln>
                  <a:noFill/>
                </a:ln>
                <a:solidFill>
                  <a:srgbClr val="000000"/>
                </a:solidFill>
                <a:effectLst/>
                <a:uLnTx/>
                <a:uFillTx/>
                <a:latin typeface="Roboto Light" pitchFamily="2" charset="0"/>
                <a:ea typeface="Roboto Light" panose="02000000000000000000" pitchFamily="2" charset="0"/>
                <a:cs typeface="+mn-cs"/>
              </a:rPr>
              <a:t>Out of 10 enrolled patients, one did not complete safety follow up and one lacked independent radiologist assessment</a:t>
            </a:r>
            <a:endParaRPr kumimoji="0" lang="sv-SE" sz="900" b="0" i="0" u="none" strike="noStrike" kern="1200" cap="none" spc="0" normalizeH="0" baseline="0" noProof="0" dirty="0">
              <a:ln>
                <a:noFill/>
              </a:ln>
              <a:solidFill>
                <a:srgbClr val="000000"/>
              </a:solidFill>
              <a:effectLst/>
              <a:uLnTx/>
              <a:uFillTx/>
              <a:latin typeface="Roboto Light" pitchFamily="2" charset="0"/>
              <a:ea typeface="Roboto Light" panose="02000000000000000000" pitchFamily="2" charset="0"/>
              <a:cs typeface="+mn-cs"/>
            </a:endParaRPr>
          </a:p>
        </p:txBody>
      </p:sp>
      <p:sp>
        <p:nvSpPr>
          <p:cNvPr id="4" name="Slide Number Placeholder 3"/>
          <p:cNvSpPr>
            <a:spLocks noGrp="1"/>
          </p:cNvSpPr>
          <p:nvPr>
            <p:ph type="sldNum" sz="quarter" idx="11"/>
          </p:nvPr>
        </p:nvSpPr>
        <p:spPr>
          <a:xfrm>
            <a:off x="6346662" y="6385643"/>
            <a:ext cx="534799" cy="342366"/>
          </a:xfrm>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fld id="{FC2A35AE-FA67-423E-80EC-3FB2B6365689}" type="slidenum">
              <a:rPr kumimoji="0" lang="sv-SE" sz="900" b="0" i="0" u="none" strike="noStrike" kern="1200" cap="none" spc="0" normalizeH="0" baseline="0" noProof="0" smtClean="0">
                <a:ln>
                  <a:noFill/>
                </a:ln>
                <a:solidFill>
                  <a:srgbClr val="111820"/>
                </a:solidFill>
                <a:effectLst/>
                <a:uLnTx/>
                <a:uFillTx/>
                <a:latin typeface="Roboto Light" panose="02000000000000000000" pitchFamily="2" charset="0"/>
                <a:ea typeface="Roboto Light" panose="02000000000000000000" pitchFamily="2" charset="0"/>
                <a:cs typeface="+mn-cs"/>
              </a:rPr>
              <a:pPr marL="0" marR="0" lvl="0" indent="0" algn="l" defTabSz="914265" rtl="0" eaLnBrk="1" fontAlgn="auto" latinLnBrk="0" hangingPunct="1">
                <a:lnSpc>
                  <a:spcPct val="100000"/>
                </a:lnSpc>
                <a:spcBef>
                  <a:spcPts val="0"/>
                </a:spcBef>
                <a:spcAft>
                  <a:spcPts val="0"/>
                </a:spcAft>
                <a:buClrTx/>
                <a:buSzTx/>
                <a:buFontTx/>
                <a:buNone/>
                <a:tabLst/>
                <a:defRPr/>
              </a:pPr>
              <a:t>13</a:t>
            </a:fld>
            <a:endParaRPr kumimoji="0" lang="sv-SE" sz="900" b="0" i="0" u="none" strike="noStrike" kern="1200" cap="none"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endParaRPr>
          </a:p>
        </p:txBody>
      </p:sp>
      <p:sp>
        <p:nvSpPr>
          <p:cNvPr id="8" name="Title 1">
            <a:extLst>
              <a:ext uri="{FF2B5EF4-FFF2-40B4-BE49-F238E27FC236}">
                <a16:creationId xmlns:a16="http://schemas.microsoft.com/office/drawing/2014/main" id="{44D836EB-1E5E-44A1-8B9A-86AABF34FA0F}"/>
              </a:ext>
            </a:extLst>
          </p:cNvPr>
          <p:cNvSpPr txBox="1">
            <a:spLocks/>
          </p:cNvSpPr>
          <p:nvPr/>
        </p:nvSpPr>
        <p:spPr bwMode="auto">
          <a:xfrm>
            <a:off x="633681" y="755085"/>
            <a:ext cx="10643050" cy="71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912813" rtl="0" eaLnBrk="0" fontAlgn="base" hangingPunct="0">
              <a:lnSpc>
                <a:spcPct val="90000"/>
              </a:lnSpc>
              <a:spcBef>
                <a:spcPct val="0"/>
              </a:spcBef>
              <a:spcAft>
                <a:spcPct val="0"/>
              </a:spcAft>
              <a:defRPr sz="4500" kern="1200">
                <a:solidFill>
                  <a:schemeClr val="tx2"/>
                </a:solidFill>
                <a:latin typeface="Roboto Medium" panose="02000000000000000000" pitchFamily="2" charset="0"/>
                <a:ea typeface="Roboto Medium" panose="02000000000000000000" pitchFamily="2" charset="0"/>
                <a:cs typeface="Roboto Medium" pitchFamily="2" charset="0"/>
              </a:defRPr>
            </a:lvl1pPr>
            <a:lvl2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2pPr>
            <a:lvl3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3pPr>
            <a:lvl4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4pPr>
            <a:lvl5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5pPr>
            <a:lvl6pPr marL="4572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6pPr>
            <a:lvl7pPr marL="9144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7pPr>
            <a:lvl8pPr marL="13716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8pPr>
            <a:lvl9pPr marL="18288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P</a:t>
            </a:r>
            <a:r>
              <a:rPr kumimoji="0" lang="sv-SE" sz="3000" b="0" i="0" u="none" strike="noStrike" kern="120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rPr>
              <a:t>hase</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 1b </a:t>
            </a:r>
            <a:r>
              <a:rPr kumimoji="0" lang="sv-SE" sz="3000" b="0" i="0" u="none" strike="noStrike" kern="120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rPr>
              <a:t>monotherapy</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 </a:t>
            </a:r>
            <a:r>
              <a:rPr kumimoji="0" lang="sv-SE" sz="3000" b="0" i="0" u="none" strike="noStrike" kern="120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rPr>
              <a:t>results</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 </a:t>
            </a:r>
            <a:r>
              <a:rPr kumimoji="0" lang="sv-SE" sz="3000" b="0" i="0" u="none" strike="noStrike" kern="120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rPr>
              <a:t>presented</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 at ESMO supports </a:t>
            </a:r>
            <a:r>
              <a:rPr kumimoji="0" lang="sv-SE" sz="3000" b="0" i="0" u="none" strike="noStrike" kern="120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rPr>
              <a:t>continued</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 </a:t>
            </a:r>
            <a:r>
              <a:rPr kumimoji="0" lang="sv-SE" sz="3000" b="0" i="0" u="none" strike="noStrike" kern="120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rPr>
              <a:t>development</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 of f</a:t>
            </a:r>
            <a:r>
              <a:rPr kumimoji="0" lang="sv-SE" altLang="sv-SE" sz="3000" b="0" i="0" u="none" strike="noStrike" kern="1200" cap="none" spc="0" normalizeH="0" baseline="0" noProof="0" dirty="0" err="1">
                <a:ln>
                  <a:noFill/>
                </a:ln>
                <a:solidFill>
                  <a:srgbClr val="111820"/>
                </a:solidFill>
                <a:effectLst/>
                <a:uLnTx/>
                <a:uFillTx/>
                <a:latin typeface="Roboto Medium" panose="02000000000000000000" pitchFamily="2" charset="0"/>
                <a:ea typeface="Roboto Medium" panose="02000000000000000000" pitchFamily="2" charset="0"/>
              </a:rPr>
              <a:t>ostroxacitabine</a:t>
            </a:r>
            <a:r>
              <a:rPr kumimoji="0" lang="sv-SE" altLang="sv-SE" sz="3000" b="0" i="0" u="none" strike="noStrike" kern="1200" cap="none" spc="0" normalizeH="0" baseline="0" noProof="0" dirty="0">
                <a:ln>
                  <a:noFill/>
                </a:ln>
                <a:solidFill>
                  <a:srgbClr val="111820"/>
                </a:solidFill>
                <a:effectLst/>
                <a:uLnTx/>
                <a:uFillTx/>
                <a:latin typeface="Roboto Medium" panose="02000000000000000000" pitchFamily="2" charset="0"/>
                <a:ea typeface="Roboto Medium" panose="02000000000000000000" pitchFamily="2" charset="0"/>
              </a:rPr>
              <a:t> bralpamide</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 </a:t>
            </a:r>
            <a:endParaRPr kumimoji="0" lang="en-GB"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endParaRPr>
          </a:p>
        </p:txBody>
      </p:sp>
      <p:sp>
        <p:nvSpPr>
          <p:cNvPr id="2" name="Oval 1">
            <a:extLst>
              <a:ext uri="{FF2B5EF4-FFF2-40B4-BE49-F238E27FC236}">
                <a16:creationId xmlns:a16="http://schemas.microsoft.com/office/drawing/2014/main" id="{5E146AC3-ED45-4967-AE86-9E1BD834E160}"/>
              </a:ext>
            </a:extLst>
          </p:cNvPr>
          <p:cNvSpPr/>
          <p:nvPr/>
        </p:nvSpPr>
        <p:spPr>
          <a:xfrm>
            <a:off x="2137259" y="4626923"/>
            <a:ext cx="3397786" cy="15675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0" name="TextBox 9">
            <a:extLst>
              <a:ext uri="{FF2B5EF4-FFF2-40B4-BE49-F238E27FC236}">
                <a16:creationId xmlns:a16="http://schemas.microsoft.com/office/drawing/2014/main" id="{E7F5A141-B0C0-4CDA-A6B4-4671E07478CD}"/>
              </a:ext>
            </a:extLst>
          </p:cNvPr>
          <p:cNvSpPr txBox="1"/>
          <p:nvPr/>
        </p:nvSpPr>
        <p:spPr>
          <a:xfrm>
            <a:off x="3255516" y="2691491"/>
            <a:ext cx="2610010" cy="646331"/>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Roboto Light" pitchFamily="2" charset="0"/>
                <a:ea typeface="+mn-ea"/>
                <a:cs typeface="+mn-cs"/>
              </a:rPr>
              <a:t>LM = Liver </a:t>
            </a:r>
            <a:r>
              <a:rPr kumimoji="0" lang="sv-SE" sz="1200" b="0" i="0" u="none" strike="noStrike" kern="1200" cap="none" spc="0" normalizeH="0" baseline="0" noProof="0" dirty="0" err="1">
                <a:ln>
                  <a:noFill/>
                </a:ln>
                <a:solidFill>
                  <a:srgbClr val="000000"/>
                </a:solidFill>
                <a:effectLst/>
                <a:uLnTx/>
                <a:uFillTx/>
                <a:latin typeface="Roboto Light" pitchFamily="2" charset="0"/>
                <a:ea typeface="+mn-ea"/>
                <a:cs typeface="+mn-cs"/>
              </a:rPr>
              <a:t>Metastatic</a:t>
            </a:r>
            <a:r>
              <a:rPr kumimoji="0" lang="sv-SE" sz="1200" b="0" i="0" u="none" strike="noStrike" kern="1200" cap="none" spc="0" normalizeH="0" baseline="0" noProof="0" dirty="0">
                <a:ln>
                  <a:noFill/>
                </a:ln>
                <a:solidFill>
                  <a:srgbClr val="000000"/>
                </a:solidFill>
                <a:effectLst/>
                <a:uLnTx/>
                <a:uFillTx/>
                <a:latin typeface="Roboto Light" pitchFamily="2" charset="0"/>
                <a:ea typeface="+mn-ea"/>
                <a:cs typeface="+mn-cs"/>
              </a:rPr>
              <a:t> </a:t>
            </a:r>
            <a:r>
              <a:rPr kumimoji="0" lang="sv-SE" sz="1200" b="0" i="0" u="none" strike="noStrike" kern="1200" cap="none" spc="0" normalizeH="0" baseline="0" noProof="0" dirty="0" err="1">
                <a:ln>
                  <a:noFill/>
                </a:ln>
                <a:solidFill>
                  <a:srgbClr val="000000"/>
                </a:solidFill>
                <a:effectLst/>
                <a:uLnTx/>
                <a:uFillTx/>
                <a:latin typeface="Roboto Light" pitchFamily="2" charset="0"/>
                <a:ea typeface="+mn-ea"/>
                <a:cs typeface="+mn-cs"/>
              </a:rPr>
              <a:t>Disease</a:t>
            </a:r>
            <a:br>
              <a:rPr kumimoji="0" lang="sv-SE" sz="1200" b="0" i="0" u="none" strike="noStrike" kern="1200" cap="none" spc="0" normalizeH="0" baseline="0" noProof="0" dirty="0">
                <a:ln>
                  <a:noFill/>
                </a:ln>
                <a:solidFill>
                  <a:srgbClr val="000000"/>
                </a:solidFill>
                <a:effectLst/>
                <a:uLnTx/>
                <a:uFillTx/>
                <a:latin typeface="Roboto Light" pitchFamily="2" charset="0"/>
                <a:ea typeface="+mn-ea"/>
                <a:cs typeface="+mn-cs"/>
              </a:rPr>
            </a:br>
            <a:r>
              <a:rPr kumimoji="0" lang="sv-SE" sz="1200" b="0" i="0" u="none" strike="noStrike" kern="1200" cap="none" spc="0" normalizeH="0" baseline="0" noProof="0" dirty="0" err="1">
                <a:ln>
                  <a:noFill/>
                </a:ln>
                <a:solidFill>
                  <a:srgbClr val="000000"/>
                </a:solidFill>
                <a:effectLst/>
                <a:uLnTx/>
                <a:uFillTx/>
                <a:latin typeface="Roboto Light" pitchFamily="2" charset="0"/>
                <a:ea typeface="+mn-ea"/>
                <a:cs typeface="+mn-cs"/>
              </a:rPr>
              <a:t>iCCA</a:t>
            </a:r>
            <a:r>
              <a:rPr kumimoji="0" lang="sv-SE" sz="1200" b="0" i="0" u="none" strike="noStrike" kern="1200" cap="none" spc="0" normalizeH="0" baseline="0" noProof="0" dirty="0">
                <a:ln>
                  <a:noFill/>
                </a:ln>
                <a:solidFill>
                  <a:srgbClr val="000000"/>
                </a:solidFill>
                <a:effectLst/>
                <a:uLnTx/>
                <a:uFillTx/>
                <a:latin typeface="Roboto Light" pitchFamily="2" charset="0"/>
                <a:ea typeface="+mn-ea"/>
                <a:cs typeface="+mn-cs"/>
              </a:rPr>
              <a:t> = </a:t>
            </a:r>
            <a:r>
              <a:rPr kumimoji="0" lang="sv-SE" sz="1200" b="0" i="0" u="none" strike="noStrike" kern="1200" cap="none" spc="0" normalizeH="0" baseline="0" noProof="0" dirty="0" err="1">
                <a:ln>
                  <a:noFill/>
                </a:ln>
                <a:solidFill>
                  <a:srgbClr val="000000"/>
                </a:solidFill>
                <a:effectLst/>
                <a:uLnTx/>
                <a:uFillTx/>
                <a:latin typeface="Roboto Light" pitchFamily="2" charset="0"/>
                <a:ea typeface="+mn-ea"/>
                <a:cs typeface="+mn-cs"/>
              </a:rPr>
              <a:t>Intrahepatic</a:t>
            </a:r>
            <a:r>
              <a:rPr kumimoji="0" lang="sv-SE" sz="1200" b="0" i="0" u="none" strike="noStrike" kern="1200" cap="none" spc="0" normalizeH="0" baseline="0" noProof="0" dirty="0">
                <a:ln>
                  <a:noFill/>
                </a:ln>
                <a:solidFill>
                  <a:srgbClr val="000000"/>
                </a:solidFill>
                <a:effectLst/>
                <a:uLnTx/>
                <a:uFillTx/>
                <a:latin typeface="Roboto Light" pitchFamily="2" charset="0"/>
                <a:ea typeface="+mn-ea"/>
                <a:cs typeface="+mn-cs"/>
              </a:rPr>
              <a:t> </a:t>
            </a:r>
            <a:r>
              <a:rPr kumimoji="0" lang="sv-SE" sz="1200" b="0" i="0" u="none" strike="noStrike" kern="1200" cap="none" spc="0" normalizeH="0" baseline="0" noProof="0" dirty="0" err="1">
                <a:ln>
                  <a:noFill/>
                </a:ln>
                <a:solidFill>
                  <a:srgbClr val="000000"/>
                </a:solidFill>
                <a:effectLst/>
                <a:uLnTx/>
                <a:uFillTx/>
                <a:latin typeface="Roboto Light" pitchFamily="2" charset="0"/>
                <a:ea typeface="+mn-ea"/>
                <a:cs typeface="+mn-cs"/>
              </a:rPr>
              <a:t>Bile</a:t>
            </a:r>
            <a:r>
              <a:rPr kumimoji="0" lang="sv-SE" sz="1200" b="0" i="0" u="none" strike="noStrike" kern="1200" cap="none" spc="0" normalizeH="0" baseline="0" noProof="0" dirty="0">
                <a:ln>
                  <a:noFill/>
                </a:ln>
                <a:solidFill>
                  <a:srgbClr val="000000"/>
                </a:solidFill>
                <a:effectLst/>
                <a:uLnTx/>
                <a:uFillTx/>
                <a:latin typeface="Roboto Light" pitchFamily="2" charset="0"/>
                <a:ea typeface="+mn-ea"/>
                <a:cs typeface="+mn-cs"/>
              </a:rPr>
              <a:t> </a:t>
            </a:r>
            <a:r>
              <a:rPr kumimoji="0" lang="sv-SE" sz="1200" b="0" i="0" u="none" strike="noStrike" kern="1200" cap="none" spc="0" normalizeH="0" baseline="0" noProof="0" dirty="0" err="1">
                <a:ln>
                  <a:noFill/>
                </a:ln>
                <a:solidFill>
                  <a:srgbClr val="000000"/>
                </a:solidFill>
                <a:effectLst/>
                <a:uLnTx/>
                <a:uFillTx/>
                <a:latin typeface="Roboto Light" pitchFamily="2" charset="0"/>
                <a:ea typeface="+mn-ea"/>
                <a:cs typeface="+mn-cs"/>
              </a:rPr>
              <a:t>Duct</a:t>
            </a:r>
            <a:r>
              <a:rPr kumimoji="0" lang="sv-SE" sz="1200" b="0" i="0" u="none" strike="noStrike" kern="1200" cap="none" spc="0" normalizeH="0" baseline="0" noProof="0" dirty="0">
                <a:ln>
                  <a:noFill/>
                </a:ln>
                <a:solidFill>
                  <a:srgbClr val="000000"/>
                </a:solidFill>
                <a:effectLst/>
                <a:uLnTx/>
                <a:uFillTx/>
                <a:latin typeface="Roboto Light" pitchFamily="2" charset="0"/>
                <a:ea typeface="+mn-ea"/>
                <a:cs typeface="+mn-cs"/>
              </a:rPr>
              <a:t> Cancer</a:t>
            </a:r>
          </a:p>
          <a:p>
            <a:pPr marL="0" marR="0" lvl="0" indent="0" algn="l" defTabSz="912813" rtl="0" eaLnBrk="0" fontAlgn="base" latinLnBrk="0" hangingPunct="0">
              <a:lnSpc>
                <a:spcPct val="100000"/>
              </a:lnSpc>
              <a:spcBef>
                <a:spcPct val="0"/>
              </a:spcBef>
              <a:spcAft>
                <a:spcPct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Roboto Light" pitchFamily="2" charset="0"/>
                <a:ea typeface="+mn-ea"/>
                <a:cs typeface="+mn-cs"/>
              </a:rPr>
              <a:t>HCC = </a:t>
            </a:r>
            <a:r>
              <a:rPr kumimoji="0" lang="sv-SE" sz="1200" b="0" i="0" u="none" strike="noStrike" kern="1200" cap="none" spc="0" normalizeH="0" baseline="0" noProof="0" dirty="0" err="1">
                <a:ln>
                  <a:noFill/>
                </a:ln>
                <a:solidFill>
                  <a:srgbClr val="000000"/>
                </a:solidFill>
                <a:effectLst/>
                <a:uLnTx/>
                <a:uFillTx/>
                <a:latin typeface="Roboto Light" pitchFamily="2" charset="0"/>
                <a:ea typeface="+mn-ea"/>
                <a:cs typeface="+mn-cs"/>
              </a:rPr>
              <a:t>HepatoCellular</a:t>
            </a:r>
            <a:r>
              <a:rPr kumimoji="0" lang="sv-SE" sz="1200" b="0" i="0" u="none" strike="noStrike" kern="1200" cap="none" spc="0" normalizeH="0" baseline="0" noProof="0" dirty="0">
                <a:ln>
                  <a:noFill/>
                </a:ln>
                <a:solidFill>
                  <a:srgbClr val="000000"/>
                </a:solidFill>
                <a:effectLst/>
                <a:uLnTx/>
                <a:uFillTx/>
                <a:latin typeface="Roboto Light" pitchFamily="2" charset="0"/>
                <a:ea typeface="+mn-ea"/>
                <a:cs typeface="+mn-cs"/>
              </a:rPr>
              <a:t> </a:t>
            </a:r>
            <a:r>
              <a:rPr kumimoji="0" lang="sv-SE" sz="1200" b="0" i="0" u="none" strike="noStrike" kern="1200" cap="none" spc="0" normalizeH="0" baseline="0" noProof="0" dirty="0" err="1">
                <a:ln>
                  <a:noFill/>
                </a:ln>
                <a:solidFill>
                  <a:srgbClr val="000000"/>
                </a:solidFill>
                <a:effectLst/>
                <a:uLnTx/>
                <a:uFillTx/>
                <a:latin typeface="Roboto Light" pitchFamily="2" charset="0"/>
                <a:ea typeface="+mn-ea"/>
                <a:cs typeface="+mn-cs"/>
              </a:rPr>
              <a:t>Carcinoma</a:t>
            </a:r>
            <a:endParaRPr kumimoji="0" lang="sv-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28" name="TextBox 117">
            <a:extLst>
              <a:ext uri="{FF2B5EF4-FFF2-40B4-BE49-F238E27FC236}">
                <a16:creationId xmlns:a16="http://schemas.microsoft.com/office/drawing/2014/main" id="{EB9D97B7-20E7-43BA-8B91-72BC4AC1018C}"/>
              </a:ext>
            </a:extLst>
          </p:cNvPr>
          <p:cNvSpPr txBox="1"/>
          <p:nvPr/>
        </p:nvSpPr>
        <p:spPr>
          <a:xfrm>
            <a:off x="1396793" y="5560095"/>
            <a:ext cx="384177" cy="246221"/>
          </a:xfrm>
          <a:prstGeom prst="rect">
            <a:avLst/>
          </a:prstGeom>
          <a:noFill/>
        </p:spPr>
        <p:txBody>
          <a:bodyPr wrap="square" rtlCol="0">
            <a:spAutoFit/>
          </a:bodyPr>
          <a:lstStyle>
            <a:defPPr>
              <a:defRPr lang="sv-SE"/>
            </a:defPPr>
            <a:lvl1pPr algn="l" defTabSz="3829524" rtl="0" eaLnBrk="0" fontAlgn="base" hangingPunct="0">
              <a:spcBef>
                <a:spcPct val="0"/>
              </a:spcBef>
              <a:spcAft>
                <a:spcPct val="0"/>
              </a:spcAft>
              <a:defRPr kern="1200">
                <a:solidFill>
                  <a:schemeClr val="tx1"/>
                </a:solidFill>
                <a:latin typeface="Roboto Light" pitchFamily="2" charset="0"/>
                <a:ea typeface="+mn-ea"/>
                <a:cs typeface="+mn-cs"/>
              </a:defRPr>
            </a:lvl1pPr>
            <a:lvl2pPr marL="1911433"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2pPr>
            <a:lvl3pPr marL="3829524"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3pPr>
            <a:lvl4pPr marL="5747616"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4pPr>
            <a:lvl5pPr marL="7665707" indent="6662" algn="l" defTabSz="3829524" rtl="0" eaLnBrk="0" fontAlgn="base" hangingPunct="0">
              <a:spcBef>
                <a:spcPct val="0"/>
              </a:spcBef>
              <a:spcAft>
                <a:spcPct val="0"/>
              </a:spcAft>
              <a:defRPr kern="1200">
                <a:solidFill>
                  <a:schemeClr val="tx1"/>
                </a:solidFill>
                <a:latin typeface="Roboto Light" pitchFamily="2" charset="0"/>
                <a:ea typeface="+mn-ea"/>
                <a:cs typeface="+mn-cs"/>
              </a:defRPr>
            </a:lvl5pPr>
            <a:lvl6pPr marL="9590456" algn="l" defTabSz="3836182" rtl="0" eaLnBrk="1" latinLnBrk="0" hangingPunct="1">
              <a:defRPr kern="1200">
                <a:solidFill>
                  <a:schemeClr val="tx1"/>
                </a:solidFill>
                <a:latin typeface="Roboto Light" pitchFamily="2" charset="0"/>
                <a:ea typeface="+mn-ea"/>
                <a:cs typeface="+mn-cs"/>
              </a:defRPr>
            </a:lvl6pPr>
            <a:lvl7pPr marL="11508547" algn="l" defTabSz="3836182" rtl="0" eaLnBrk="1" latinLnBrk="0" hangingPunct="1">
              <a:defRPr kern="1200">
                <a:solidFill>
                  <a:schemeClr val="tx1"/>
                </a:solidFill>
                <a:latin typeface="Roboto Light" pitchFamily="2" charset="0"/>
                <a:ea typeface="+mn-ea"/>
                <a:cs typeface="+mn-cs"/>
              </a:defRPr>
            </a:lvl7pPr>
            <a:lvl8pPr marL="13426638" algn="l" defTabSz="3836182" rtl="0" eaLnBrk="1" latinLnBrk="0" hangingPunct="1">
              <a:defRPr kern="1200">
                <a:solidFill>
                  <a:schemeClr val="tx1"/>
                </a:solidFill>
                <a:latin typeface="Roboto Light" pitchFamily="2" charset="0"/>
                <a:ea typeface="+mn-ea"/>
                <a:cs typeface="+mn-cs"/>
              </a:defRPr>
            </a:lvl8pPr>
            <a:lvl9pPr marL="15344729" algn="l" defTabSz="3836182" rtl="0" eaLnBrk="1" latinLnBrk="0" hangingPunct="1">
              <a:defRPr kern="1200">
                <a:solidFill>
                  <a:schemeClr val="tx1"/>
                </a:solidFill>
                <a:latin typeface="Roboto Light" pitchFamily="2" charset="0"/>
                <a:ea typeface="+mn-ea"/>
                <a:cs typeface="+mn-cs"/>
              </a:defRPr>
            </a:lvl9pPr>
          </a:lstStyle>
          <a:p>
            <a:pPr marL="0" marR="0" lvl="0" indent="0" algn="l" defTabSz="3829524" rtl="0" eaLnBrk="0" fontAlgn="base" latinLnBrk="0" hangingPunct="0">
              <a:lnSpc>
                <a:spcPct val="100000"/>
              </a:lnSpc>
              <a:spcBef>
                <a:spcPct val="0"/>
              </a:spcBef>
              <a:spcAft>
                <a:spcPct val="0"/>
              </a:spcAft>
              <a:buClrTx/>
              <a:buSzTx/>
              <a:buFontTx/>
              <a:buNone/>
              <a:tabLst/>
              <a:defRPr/>
            </a:pPr>
            <a:r>
              <a:rPr kumimoji="0" lang="sv-SE" sz="1000" b="1" i="0" u="none" strike="noStrike" kern="1200" cap="none" spc="0" normalizeH="0" baseline="0" noProof="0" dirty="0">
                <a:ln>
                  <a:noFill/>
                </a:ln>
                <a:solidFill>
                  <a:srgbClr val="000000"/>
                </a:solidFill>
                <a:effectLst/>
                <a:uLnTx/>
                <a:uFillTx/>
                <a:latin typeface="Roboto Light" pitchFamily="2" charset="0"/>
                <a:ea typeface="+mn-ea"/>
                <a:cs typeface="+mn-cs"/>
              </a:rPr>
              <a:t>LM</a:t>
            </a:r>
          </a:p>
        </p:txBody>
      </p:sp>
      <p:sp>
        <p:nvSpPr>
          <p:cNvPr id="29" name="TextBox 28">
            <a:extLst>
              <a:ext uri="{FF2B5EF4-FFF2-40B4-BE49-F238E27FC236}">
                <a16:creationId xmlns:a16="http://schemas.microsoft.com/office/drawing/2014/main" id="{0FBA2212-985E-47F2-8E27-2113215E0EFE}"/>
              </a:ext>
            </a:extLst>
          </p:cNvPr>
          <p:cNvSpPr txBox="1"/>
          <p:nvPr/>
        </p:nvSpPr>
        <p:spPr>
          <a:xfrm>
            <a:off x="685800" y="1808936"/>
            <a:ext cx="5400000" cy="324000"/>
          </a:xfrm>
          <a:prstGeom prst="rect">
            <a:avLst/>
          </a:prstGeom>
          <a:noFill/>
        </p:spPr>
        <p:txBody>
          <a:bodyPr wrap="square" rtlCol="0" anchor="ctr">
            <a:noAutofit/>
          </a:bodyPr>
          <a:lstStyle/>
          <a:p>
            <a:pPr marL="0" marR="0" lvl="0" indent="0" algn="l" defTabSz="912813"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Light"/>
                <a:ea typeface="Roboto Light"/>
                <a:cs typeface="+mn-cs"/>
              </a:rPr>
              <a:t>Encouraging </a:t>
            </a:r>
            <a:r>
              <a:rPr kumimoji="0" lang="en-US" sz="1600" b="0" i="0" u="none" strike="noStrike" kern="1200" cap="none" spc="0" normalizeH="0" baseline="0" noProof="0" dirty="0">
                <a:ln>
                  <a:noFill/>
                </a:ln>
                <a:solidFill>
                  <a:srgbClr val="000000"/>
                </a:solidFill>
                <a:effectLst/>
                <a:uLnTx/>
                <a:uFillTx/>
                <a:latin typeface="Roboto Light" pitchFamily="2" charset="0"/>
                <a:ea typeface="+mn-ea"/>
                <a:cs typeface="+mn-cs"/>
              </a:rPr>
              <a:t>changes in liver target lesions*</a:t>
            </a:r>
            <a:endParaRPr kumimoji="0" lang="en-GB" sz="1600" b="0" i="0" u="none" strike="noStrike" kern="1200" cap="none" spc="0" normalizeH="0" baseline="0" noProof="0" dirty="0">
              <a:ln>
                <a:noFill/>
              </a:ln>
              <a:solidFill>
                <a:srgbClr val="000000"/>
              </a:solidFill>
              <a:effectLst/>
              <a:uLnTx/>
              <a:uFillTx/>
              <a:latin typeface="Roboto Light"/>
              <a:ea typeface="Roboto Light"/>
              <a:cs typeface="+mn-cs"/>
            </a:endParaRPr>
          </a:p>
        </p:txBody>
      </p:sp>
      <p:sp>
        <p:nvSpPr>
          <p:cNvPr id="30" name="TextBox 29">
            <a:extLst>
              <a:ext uri="{FF2B5EF4-FFF2-40B4-BE49-F238E27FC236}">
                <a16:creationId xmlns:a16="http://schemas.microsoft.com/office/drawing/2014/main" id="{786731F9-A893-4CA9-B032-D5EFA946A93A}"/>
              </a:ext>
            </a:extLst>
          </p:cNvPr>
          <p:cNvSpPr txBox="1"/>
          <p:nvPr/>
        </p:nvSpPr>
        <p:spPr>
          <a:xfrm>
            <a:off x="6436681" y="1808936"/>
            <a:ext cx="5400000" cy="324000"/>
          </a:xfrm>
          <a:prstGeom prst="rect">
            <a:avLst/>
          </a:prstGeom>
          <a:noFill/>
        </p:spPr>
        <p:txBody>
          <a:bodyPr wrap="square" rtlCol="0" anchor="ctr">
            <a:noAutofit/>
          </a:bodyPr>
          <a:lstStyle/>
          <a:p>
            <a:pPr marL="0" marR="0" lvl="0" indent="0" algn="l" defTabSz="912813" rtl="0" eaLnBrk="0" fontAlgn="base" latinLnBrk="0" hangingPunct="0">
              <a:lnSpc>
                <a:spcPct val="100000"/>
              </a:lnSpc>
              <a:spcBef>
                <a:spcPts val="16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Light" pitchFamily="2" charset="0"/>
                <a:ea typeface="+mn-ea"/>
                <a:cs typeface="+mn-cs"/>
              </a:rPr>
              <a:t>Safety profile supports moving forward with development</a:t>
            </a:r>
          </a:p>
        </p:txBody>
      </p:sp>
      <p:cxnSp>
        <p:nvCxnSpPr>
          <p:cNvPr id="31" name="Straight Connector 30">
            <a:extLst>
              <a:ext uri="{FF2B5EF4-FFF2-40B4-BE49-F238E27FC236}">
                <a16:creationId xmlns:a16="http://schemas.microsoft.com/office/drawing/2014/main" id="{45F1AF83-0F7C-45FB-9168-DE8B38FD808C}"/>
              </a:ext>
            </a:extLst>
          </p:cNvPr>
          <p:cNvCxnSpPr>
            <a:cxnSpLocks/>
          </p:cNvCxnSpPr>
          <p:nvPr/>
        </p:nvCxnSpPr>
        <p:spPr>
          <a:xfrm>
            <a:off x="685800" y="2154716"/>
            <a:ext cx="54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98CC626-70E5-471B-9850-B91591040FD8}"/>
              </a:ext>
            </a:extLst>
          </p:cNvPr>
          <p:cNvCxnSpPr>
            <a:cxnSpLocks/>
          </p:cNvCxnSpPr>
          <p:nvPr/>
        </p:nvCxnSpPr>
        <p:spPr>
          <a:xfrm>
            <a:off x="6436681" y="2154716"/>
            <a:ext cx="540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FA70BDE-4EF2-498F-9F6B-7B0824F257E6}"/>
              </a:ext>
            </a:extLst>
          </p:cNvPr>
          <p:cNvSpPr txBox="1"/>
          <p:nvPr/>
        </p:nvSpPr>
        <p:spPr>
          <a:xfrm>
            <a:off x="6436681" y="2274097"/>
            <a:ext cx="5436000" cy="3323987"/>
          </a:xfrm>
          <a:prstGeom prst="rect">
            <a:avLst/>
          </a:prstGeom>
          <a:noFill/>
        </p:spPr>
        <p:txBody>
          <a:bodyPr wrap="square" lIns="91440" tIns="45720" rIns="91440" bIns="45720" rtlCol="0" anchor="t">
            <a:spAutoFit/>
          </a:bodyPr>
          <a:lstStyle/>
          <a:p>
            <a:pPr marL="457200" marR="0" lvl="0" indent="-457200" algn="l" defTabSz="912813"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oboto Light" pitchFamily="2" charset="0"/>
                <a:ea typeface="+mn-ea"/>
                <a:cs typeface="+mn-cs"/>
              </a:rPr>
              <a:t>Decreases in blood cell counts were the most common side effects, these  resolved quickly</a:t>
            </a:r>
          </a:p>
          <a:p>
            <a:pPr marL="457200" marR="0" lvl="0" indent="-457200" algn="l" defTabSz="912813"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000000"/>
                </a:solidFill>
                <a:effectLst/>
                <a:uLnTx/>
                <a:uFillTx/>
                <a:latin typeface="Roboto Light" pitchFamily="2" charset="0"/>
                <a:ea typeface="+mn-ea"/>
                <a:cs typeface="+mn-cs"/>
              </a:rPr>
              <a:t>In phase 1b four patients out of seven with primary liver cancer (e.g. HCC, iCCA) </a:t>
            </a:r>
            <a:r>
              <a:rPr kumimoji="0" lang="sv-SE" sz="1800" b="0" i="0" u="none" strike="noStrike" kern="1200" cap="none" spc="0" normalizeH="0" baseline="0" noProof="0" dirty="0" err="1">
                <a:ln>
                  <a:noFill/>
                </a:ln>
                <a:solidFill>
                  <a:srgbClr val="000000"/>
                </a:solidFill>
                <a:effectLst/>
                <a:uLnTx/>
                <a:uFillTx/>
                <a:latin typeface="Roboto Light" pitchFamily="2" charset="0"/>
                <a:ea typeface="+mn-ea"/>
                <a:cs typeface="+mn-cs"/>
              </a:rPr>
              <a:t>had</a:t>
            </a:r>
            <a:r>
              <a:rPr kumimoji="0" lang="sv-SE" sz="1800" b="0" i="0" u="none" strike="noStrike" kern="1200" cap="none" spc="0" normalizeH="0" baseline="0" noProof="0" dirty="0">
                <a:ln>
                  <a:noFill/>
                </a:ln>
                <a:solidFill>
                  <a:srgbClr val="000000"/>
                </a:solidFill>
                <a:effectLst/>
                <a:uLnTx/>
                <a:uFillTx/>
                <a:latin typeface="Roboto Light" pitchFamily="2" charset="0"/>
                <a:ea typeface="+mn-ea"/>
                <a:cs typeface="+mn-cs"/>
              </a:rPr>
              <a:t> </a:t>
            </a:r>
            <a:r>
              <a:rPr kumimoji="0" lang="sv-SE" sz="1800" b="0" i="0" u="none" strike="noStrike" kern="1200" cap="none" spc="0" normalizeH="0" baseline="0" noProof="0" dirty="0" err="1">
                <a:ln>
                  <a:noFill/>
                </a:ln>
                <a:solidFill>
                  <a:srgbClr val="000000"/>
                </a:solidFill>
                <a:effectLst/>
                <a:uLnTx/>
                <a:uFillTx/>
                <a:latin typeface="Roboto Light" pitchFamily="2" charset="0"/>
                <a:ea typeface="+mn-ea"/>
                <a:cs typeface="+mn-cs"/>
              </a:rPr>
              <a:t>stable</a:t>
            </a:r>
            <a:r>
              <a:rPr kumimoji="0" lang="sv-SE" sz="1800" b="0" i="0" u="none" strike="noStrike" kern="1200" cap="none" spc="0" normalizeH="0" baseline="0" noProof="0" dirty="0">
                <a:ln>
                  <a:noFill/>
                </a:ln>
                <a:solidFill>
                  <a:srgbClr val="000000"/>
                </a:solidFill>
                <a:effectLst/>
                <a:uLnTx/>
                <a:uFillTx/>
                <a:latin typeface="Roboto Light" pitchFamily="2" charset="0"/>
                <a:ea typeface="+mn-ea"/>
                <a:cs typeface="+mn-cs"/>
              </a:rPr>
              <a:t> </a:t>
            </a:r>
            <a:r>
              <a:rPr kumimoji="0" lang="sv-SE" sz="1800" b="0" i="0" u="none" strike="noStrike" kern="1200" cap="none" spc="0" normalizeH="0" baseline="0" noProof="0" dirty="0" err="1">
                <a:ln>
                  <a:noFill/>
                </a:ln>
                <a:solidFill>
                  <a:srgbClr val="000000"/>
                </a:solidFill>
                <a:effectLst/>
                <a:uLnTx/>
                <a:uFillTx/>
                <a:latin typeface="Roboto Light" pitchFamily="2" charset="0"/>
                <a:ea typeface="+mn-ea"/>
                <a:cs typeface="+mn-cs"/>
              </a:rPr>
              <a:t>disease</a:t>
            </a:r>
            <a:r>
              <a:rPr kumimoji="0" lang="sv-SE" sz="1800" b="0" i="0" u="none" strike="noStrike" kern="1200" cap="none" spc="0" normalizeH="0" baseline="0" noProof="0" dirty="0">
                <a:ln>
                  <a:noFill/>
                </a:ln>
                <a:solidFill>
                  <a:srgbClr val="000000"/>
                </a:solidFill>
                <a:effectLst/>
                <a:uLnTx/>
                <a:uFillTx/>
                <a:latin typeface="Roboto Light" pitchFamily="2" charset="0"/>
                <a:ea typeface="+mn-ea"/>
                <a:cs typeface="+mn-cs"/>
              </a:rPr>
              <a:t> as best overall </a:t>
            </a:r>
            <a:r>
              <a:rPr kumimoji="0" lang="sv-SE" sz="1800" b="0" i="0" u="none" strike="noStrike" kern="1200" cap="none" spc="0" normalizeH="0" baseline="0" noProof="0" dirty="0" err="1">
                <a:ln>
                  <a:noFill/>
                </a:ln>
                <a:solidFill>
                  <a:srgbClr val="000000"/>
                </a:solidFill>
                <a:effectLst/>
                <a:uLnTx/>
                <a:uFillTx/>
                <a:latin typeface="Roboto Light" pitchFamily="2" charset="0"/>
                <a:ea typeface="+mn-ea"/>
                <a:cs typeface="+mn-cs"/>
              </a:rPr>
              <a:t>response</a:t>
            </a:r>
            <a:r>
              <a:rPr kumimoji="0" lang="sv-SE" sz="1800" b="0" i="0" u="none" strike="noStrike" kern="1200" cap="none" spc="0" normalizeH="0" baseline="0" noProof="0" dirty="0">
                <a:ln>
                  <a:noFill/>
                </a:ln>
                <a:solidFill>
                  <a:srgbClr val="000000"/>
                </a:solidFill>
                <a:effectLst/>
                <a:uLnTx/>
                <a:uFillTx/>
                <a:latin typeface="Roboto Light" pitchFamily="2" charset="0"/>
                <a:ea typeface="+mn-ea"/>
                <a:cs typeface="+mn-cs"/>
              </a:rPr>
              <a:t>;  </a:t>
            </a:r>
            <a:r>
              <a:rPr kumimoji="0" lang="sv-SE" sz="1800" b="0" i="0" u="none" strike="noStrike" kern="1200" cap="none" spc="0" normalizeH="0" baseline="0" noProof="0" dirty="0" err="1">
                <a:ln>
                  <a:noFill/>
                </a:ln>
                <a:solidFill>
                  <a:srgbClr val="000000"/>
                </a:solidFill>
                <a:effectLst/>
                <a:uLnTx/>
                <a:uFillTx/>
                <a:latin typeface="Roboto Light" pitchFamily="2" charset="0"/>
                <a:ea typeface="+mn-ea"/>
                <a:cs typeface="+mn-cs"/>
              </a:rPr>
              <a:t>one</a:t>
            </a:r>
            <a:r>
              <a:rPr kumimoji="0" lang="sv-SE" sz="1800" b="0" i="0" u="none" strike="noStrike" kern="1200" cap="none" spc="0" normalizeH="0" baseline="0" noProof="0" dirty="0">
                <a:ln>
                  <a:noFill/>
                </a:ln>
                <a:solidFill>
                  <a:srgbClr val="000000"/>
                </a:solidFill>
                <a:effectLst/>
                <a:uLnTx/>
                <a:uFillTx/>
                <a:latin typeface="Roboto Light" pitchFamily="2" charset="0"/>
                <a:ea typeface="+mn-ea"/>
                <a:cs typeface="+mn-cs"/>
              </a:rPr>
              <a:t> </a:t>
            </a:r>
            <a:r>
              <a:rPr kumimoji="0" lang="sv-SE" sz="1800" b="0" i="0" u="none" strike="noStrike" kern="1200" cap="none" spc="0" normalizeH="0" baseline="0" noProof="0" dirty="0" err="1">
                <a:ln>
                  <a:noFill/>
                </a:ln>
                <a:solidFill>
                  <a:srgbClr val="000000"/>
                </a:solidFill>
                <a:effectLst/>
                <a:uLnTx/>
                <a:uFillTx/>
                <a:latin typeface="Roboto Light" pitchFamily="2" charset="0"/>
                <a:ea typeface="+mn-ea"/>
                <a:cs typeface="+mn-cs"/>
              </a:rPr>
              <a:t>stayed</a:t>
            </a:r>
            <a:r>
              <a:rPr kumimoji="0" lang="sv-SE" sz="1800" b="0" i="0" u="none" strike="noStrike" kern="1200" cap="none" spc="0" normalizeH="0" baseline="0" noProof="0" dirty="0">
                <a:ln>
                  <a:noFill/>
                </a:ln>
                <a:solidFill>
                  <a:srgbClr val="000000"/>
                </a:solidFill>
                <a:effectLst/>
                <a:uLnTx/>
                <a:uFillTx/>
                <a:latin typeface="Roboto Light" pitchFamily="2" charset="0"/>
                <a:ea typeface="+mn-ea"/>
                <a:cs typeface="+mn-cs"/>
              </a:rPr>
              <a:t> on </a:t>
            </a:r>
            <a:r>
              <a:rPr kumimoji="0" lang="sv-SE" sz="1800" b="0" i="0" u="none" strike="noStrike" kern="1200" cap="none" spc="0" normalizeH="0" baseline="0" noProof="0" dirty="0" err="1">
                <a:ln>
                  <a:noFill/>
                </a:ln>
                <a:solidFill>
                  <a:srgbClr val="000000"/>
                </a:solidFill>
                <a:effectLst/>
                <a:uLnTx/>
                <a:uFillTx/>
                <a:latin typeface="Roboto Light" pitchFamily="2" charset="0"/>
                <a:ea typeface="+mn-ea"/>
                <a:cs typeface="+mn-cs"/>
              </a:rPr>
              <a:t>treatment</a:t>
            </a:r>
            <a:r>
              <a:rPr kumimoji="0" lang="sv-SE" sz="1800" b="0" i="0" u="none" strike="noStrike" kern="1200" cap="none" spc="0" normalizeH="0" baseline="0" noProof="0" dirty="0">
                <a:ln>
                  <a:noFill/>
                </a:ln>
                <a:solidFill>
                  <a:srgbClr val="000000"/>
                </a:solidFill>
                <a:effectLst/>
                <a:uLnTx/>
                <a:uFillTx/>
                <a:latin typeface="Roboto Light" pitchFamily="2" charset="0"/>
                <a:ea typeface="+mn-ea"/>
                <a:cs typeface="+mn-cs"/>
              </a:rPr>
              <a:t> for </a:t>
            </a:r>
            <a:r>
              <a:rPr kumimoji="0" lang="sv-SE" sz="1800" b="0" i="0" u="none" strike="noStrike" kern="1200" cap="none" spc="0" normalizeH="0" baseline="0" noProof="0" dirty="0" err="1">
                <a:ln>
                  <a:noFill/>
                </a:ln>
                <a:solidFill>
                  <a:srgbClr val="000000"/>
                </a:solidFill>
                <a:effectLst/>
                <a:uLnTx/>
                <a:uFillTx/>
                <a:latin typeface="Roboto Light" pitchFamily="2" charset="0"/>
                <a:ea typeface="+mn-ea"/>
                <a:cs typeface="+mn-cs"/>
              </a:rPr>
              <a:t>eight</a:t>
            </a:r>
            <a:r>
              <a:rPr kumimoji="0" lang="sv-SE" sz="1800" b="0" i="0" u="none" strike="noStrike" kern="1200" cap="none" spc="0" normalizeH="0" baseline="0" noProof="0" dirty="0">
                <a:ln>
                  <a:noFill/>
                </a:ln>
                <a:solidFill>
                  <a:srgbClr val="000000"/>
                </a:solidFill>
                <a:effectLst/>
                <a:uLnTx/>
                <a:uFillTx/>
                <a:latin typeface="Roboto Light" pitchFamily="2" charset="0"/>
                <a:ea typeface="+mn-ea"/>
                <a:cs typeface="+mn-cs"/>
              </a:rPr>
              <a:t> </a:t>
            </a:r>
            <a:r>
              <a:rPr kumimoji="0" lang="sv-SE" sz="1800" b="0" i="0" u="none" strike="noStrike" kern="1200" cap="none" spc="0" normalizeH="0" baseline="0" noProof="0" dirty="0" err="1">
                <a:ln>
                  <a:noFill/>
                </a:ln>
                <a:solidFill>
                  <a:srgbClr val="000000"/>
                </a:solidFill>
                <a:effectLst/>
                <a:uLnTx/>
                <a:uFillTx/>
                <a:latin typeface="Roboto Light" pitchFamily="2" charset="0"/>
                <a:ea typeface="+mn-ea"/>
                <a:cs typeface="+mn-cs"/>
              </a:rPr>
              <a:t>months</a:t>
            </a:r>
            <a:endParaRPr kumimoji="0" lang="en-US" sz="1800" b="0" i="0" u="none" strike="noStrike" kern="1200" cap="none" spc="0" normalizeH="0" baseline="0" noProof="0" dirty="0">
              <a:ln>
                <a:noFill/>
              </a:ln>
              <a:solidFill>
                <a:srgbClr val="000000"/>
              </a:solidFill>
              <a:effectLst/>
              <a:uLnTx/>
              <a:uFillTx/>
              <a:latin typeface="Roboto Light" pitchFamily="2" charset="0"/>
              <a:ea typeface="+mn-ea"/>
              <a:cs typeface="+mn-cs"/>
            </a:endParaRPr>
          </a:p>
          <a:p>
            <a:pPr marL="457200" marR="0" lvl="0" indent="-457200" algn="l" defTabSz="912813"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Roboto Light" pitchFamily="2" charset="0"/>
                <a:ea typeface="+mn-ea"/>
                <a:cs typeface="+mn-cs"/>
              </a:rPr>
              <a:t>Liver biopsy data has demonstrated delivery of </a:t>
            </a:r>
            <a:br>
              <a:rPr kumimoji="0" lang="en-US" sz="1800" b="0" i="0" u="none" strike="noStrike" kern="1200" cap="none" spc="0" normalizeH="0" baseline="0" noProof="0" dirty="0">
                <a:ln>
                  <a:noFill/>
                </a:ln>
                <a:solidFill>
                  <a:srgbClr val="000000"/>
                </a:solidFill>
                <a:effectLst/>
                <a:uLnTx/>
                <a:uFillTx/>
                <a:latin typeface="Roboto Light" pitchFamily="2" charset="0"/>
                <a:ea typeface="+mn-ea"/>
                <a:cs typeface="+mn-cs"/>
              </a:rPr>
            </a:br>
            <a:r>
              <a:rPr kumimoji="0" lang="en-US" sz="1800" b="0" i="0" u="none" strike="noStrike" kern="1200" cap="none" spc="0" normalizeH="0" baseline="0" noProof="0" dirty="0" err="1">
                <a:ln>
                  <a:noFill/>
                </a:ln>
                <a:solidFill>
                  <a:srgbClr val="000000"/>
                </a:solidFill>
                <a:effectLst/>
                <a:uLnTx/>
                <a:uFillTx/>
                <a:latin typeface="Roboto Light" pitchFamily="2" charset="0"/>
                <a:ea typeface="+mn-ea"/>
                <a:cs typeface="+mn-cs"/>
              </a:rPr>
              <a:t>fostrox</a:t>
            </a:r>
            <a:r>
              <a:rPr kumimoji="0" lang="en-US" sz="1800" b="0" i="0" u="none" strike="noStrike" kern="1200" cap="none" spc="0" normalizeH="0" baseline="0" noProof="0" dirty="0">
                <a:ln>
                  <a:noFill/>
                </a:ln>
                <a:solidFill>
                  <a:srgbClr val="000000"/>
                </a:solidFill>
                <a:effectLst/>
                <a:uLnTx/>
                <a:uFillTx/>
                <a:latin typeface="Roboto Light" pitchFamily="2" charset="0"/>
                <a:ea typeface="+mn-ea"/>
                <a:cs typeface="+mn-cs"/>
              </a:rPr>
              <a:t> to the liver, and a selective effect of </a:t>
            </a:r>
            <a:r>
              <a:rPr kumimoji="0" lang="en-US" sz="1800" b="0" i="0" u="none" strike="noStrike" kern="1200" cap="none" spc="0" normalizeH="0" baseline="0" noProof="0" dirty="0" err="1">
                <a:ln>
                  <a:noFill/>
                </a:ln>
                <a:solidFill>
                  <a:srgbClr val="000000"/>
                </a:solidFill>
                <a:effectLst/>
                <a:uLnTx/>
                <a:uFillTx/>
                <a:latin typeface="Roboto Light" pitchFamily="2" charset="0"/>
                <a:ea typeface="+mn-ea"/>
                <a:cs typeface="+mn-cs"/>
              </a:rPr>
              <a:t>fostrox</a:t>
            </a:r>
            <a:r>
              <a:rPr kumimoji="0" lang="en-US" sz="1800" b="0" i="0" u="none" strike="noStrike" kern="1200" cap="none" spc="0" normalizeH="0" baseline="0" noProof="0" dirty="0">
                <a:ln>
                  <a:noFill/>
                </a:ln>
                <a:solidFill>
                  <a:srgbClr val="000000"/>
                </a:solidFill>
                <a:effectLst/>
                <a:uLnTx/>
                <a:uFillTx/>
                <a:latin typeface="Roboto Light" pitchFamily="2" charset="0"/>
                <a:ea typeface="+mn-ea"/>
                <a:cs typeface="+mn-cs"/>
              </a:rPr>
              <a:t> on cancer cells vs normal liver tissue, across different types of cancer</a:t>
            </a:r>
            <a:endParaRPr kumimoji="0" lang="en-US" sz="1800" b="0" i="0" u="none" strike="sng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36" name="Oval 35">
            <a:extLst>
              <a:ext uri="{FF2B5EF4-FFF2-40B4-BE49-F238E27FC236}">
                <a16:creationId xmlns:a16="http://schemas.microsoft.com/office/drawing/2014/main" id="{9D592191-78AC-4493-BC72-6799A4586982}"/>
              </a:ext>
            </a:extLst>
          </p:cNvPr>
          <p:cNvSpPr/>
          <p:nvPr/>
        </p:nvSpPr>
        <p:spPr>
          <a:xfrm>
            <a:off x="11484692" y="278307"/>
            <a:ext cx="648000" cy="6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38" name="Picture 37" descr="Icon&#10;&#10;Description automatically generated">
            <a:extLst>
              <a:ext uri="{FF2B5EF4-FFF2-40B4-BE49-F238E27FC236}">
                <a16:creationId xmlns:a16="http://schemas.microsoft.com/office/drawing/2014/main" id="{080F742F-26C5-4A37-BFC5-3BF5E9341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92692" y="386307"/>
            <a:ext cx="432000" cy="432000"/>
          </a:xfrm>
          <a:prstGeom prst="rect">
            <a:avLst/>
          </a:prstGeom>
        </p:spPr>
      </p:pic>
    </p:spTree>
    <p:extLst>
      <p:ext uri="{BB962C8B-B14F-4D97-AF65-F5344CB8AC3E}">
        <p14:creationId xmlns:p14="http://schemas.microsoft.com/office/powerpoint/2010/main" val="201743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a:xfrm>
            <a:off x="685801" y="504826"/>
            <a:ext cx="10643050" cy="923464"/>
          </a:xfrm>
        </p:spPr>
        <p:txBody>
          <a:bodyPr/>
          <a:lstStyle/>
          <a:p>
            <a:pPr eaLnBrk="1" hangingPunct="1"/>
            <a:r>
              <a:rPr lang="sv-SE" altLang="sv-SE" sz="3000" dirty="0" err="1"/>
              <a:t>Fostrox</a:t>
            </a:r>
            <a:r>
              <a:rPr lang="sv-SE" altLang="sv-SE" sz="3000" dirty="0"/>
              <a:t> – </a:t>
            </a:r>
            <a:r>
              <a:rPr lang="sv-SE" altLang="sv-SE" sz="3000" dirty="0" err="1"/>
              <a:t>continued</a:t>
            </a:r>
            <a:r>
              <a:rPr lang="sv-SE" altLang="sv-SE" sz="3000" dirty="0"/>
              <a:t> </a:t>
            </a:r>
            <a:r>
              <a:rPr lang="sv-SE" altLang="sv-SE" sz="3000" dirty="0" err="1"/>
              <a:t>momentum</a:t>
            </a:r>
            <a:r>
              <a:rPr lang="sv-SE" altLang="sv-SE" sz="3000" dirty="0"/>
              <a:t> </a:t>
            </a:r>
            <a:r>
              <a:rPr lang="sv-SE" altLang="sv-SE" sz="3000" dirty="0" err="1"/>
              <a:t>moving</a:t>
            </a:r>
            <a:r>
              <a:rPr lang="sv-SE" altLang="sv-SE" sz="3000" dirty="0"/>
              <a:t> </a:t>
            </a:r>
            <a:r>
              <a:rPr lang="sv-SE" altLang="sv-SE" sz="3000" dirty="0" err="1"/>
              <a:t>into</a:t>
            </a:r>
            <a:r>
              <a:rPr lang="sv-SE" altLang="sv-SE" sz="3000" dirty="0"/>
              <a:t> 22/23</a:t>
            </a:r>
          </a:p>
        </p:txBody>
      </p:sp>
      <p:sp>
        <p:nvSpPr>
          <p:cNvPr id="3" name="Footer Placeholder 2"/>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sv-SE" sz="900" b="0" i="0" u="none" strike="noStrike" kern="1200" cap="all"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endParaRPr>
          </a:p>
        </p:txBody>
      </p:sp>
      <p:sp>
        <p:nvSpPr>
          <p:cNvPr id="21507" name="Slide Number Placeholder 3"/>
          <p:cNvSpPr>
            <a:spLocks noGrp="1"/>
          </p:cNvSpPr>
          <p:nvPr>
            <p:ph type="sldNum" sz="quarter" idx="11"/>
          </p:nvPr>
        </p:nvSpPr>
        <p:spPr bwMode="auto">
          <a:xfrm>
            <a:off x="6096000" y="6194425"/>
            <a:ext cx="5715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eaLnBrk="0" fontAlgn="base" hangingPunct="0">
              <a:spcBef>
                <a:spcPct val="0"/>
              </a:spcBef>
              <a:spcAft>
                <a:spcPct val="0"/>
              </a:spcAft>
              <a:defRPr>
                <a:solidFill>
                  <a:schemeClr val="tx1"/>
                </a:solidFill>
                <a:latin typeface="Roboto Light" pitchFamily="2" charset="0"/>
              </a:defRPr>
            </a:lvl6pPr>
            <a:lvl7pPr marL="2971800" indent="-228600" defTabSz="912813" eaLnBrk="0" fontAlgn="base" hangingPunct="0">
              <a:spcBef>
                <a:spcPct val="0"/>
              </a:spcBef>
              <a:spcAft>
                <a:spcPct val="0"/>
              </a:spcAft>
              <a:defRPr>
                <a:solidFill>
                  <a:schemeClr val="tx1"/>
                </a:solidFill>
                <a:latin typeface="Roboto Light" pitchFamily="2" charset="0"/>
              </a:defRPr>
            </a:lvl7pPr>
            <a:lvl8pPr marL="3429000" indent="-228600" defTabSz="912813" eaLnBrk="0" fontAlgn="base" hangingPunct="0">
              <a:spcBef>
                <a:spcPct val="0"/>
              </a:spcBef>
              <a:spcAft>
                <a:spcPct val="0"/>
              </a:spcAft>
              <a:defRPr>
                <a:solidFill>
                  <a:schemeClr val="tx1"/>
                </a:solidFill>
                <a:latin typeface="Roboto Light" pitchFamily="2" charset="0"/>
              </a:defRPr>
            </a:lvl8pPr>
            <a:lvl9pPr marL="3886200" indent="-228600" defTabSz="912813" eaLnBrk="0" fontAlgn="base" hangingPunct="0">
              <a:spcBef>
                <a:spcPct val="0"/>
              </a:spcBef>
              <a:spcAft>
                <a:spcPct val="0"/>
              </a:spcAft>
              <a:defRPr>
                <a:solidFill>
                  <a:schemeClr val="tx1"/>
                </a:solidFill>
                <a:latin typeface="Roboto Light" pitchFamily="2"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fld id="{89242E56-439F-4B59-BF3F-FAE893747B4B}" type="slidenum">
              <a:rPr kumimoji="0" lang="sv-SE" altLang="sv-SE" sz="900" b="0" i="0" u="none" strike="noStrike" kern="1200" cap="none" spc="0" normalizeH="0" baseline="0" noProof="0" smtClean="0">
                <a:ln>
                  <a:noFill/>
                </a:ln>
                <a:solidFill>
                  <a:srgbClr val="111820"/>
                </a:solidFill>
                <a:effectLst/>
                <a:uLnTx/>
                <a:uFillTx/>
                <a:latin typeface="Roboto Light" pitchFamily="2" charset="0"/>
                <a:ea typeface="Roboto Light" panose="02000000000000000000" pitchFamily="2" charset="0"/>
                <a:cs typeface="Roboto Light" pitchFamily="2" charset="0"/>
              </a:rPr>
              <a:pPr marL="0" marR="0" lvl="0" indent="0" algn="l" defTabSz="912813" rtl="0" eaLnBrk="1" fontAlgn="base" latinLnBrk="0" hangingPunct="1">
                <a:lnSpc>
                  <a:spcPct val="100000"/>
                </a:lnSpc>
                <a:spcBef>
                  <a:spcPct val="0"/>
                </a:spcBef>
                <a:spcAft>
                  <a:spcPct val="0"/>
                </a:spcAft>
                <a:buClrTx/>
                <a:buSzTx/>
                <a:buFontTx/>
                <a:buNone/>
                <a:tabLst/>
                <a:defRPr/>
              </a:pPr>
              <a:t>14</a:t>
            </a:fld>
            <a:endParaRPr kumimoji="0" lang="sv-SE" altLang="sv-SE" sz="900" b="0" i="0" u="none" strike="noStrike" kern="1200" cap="none" spc="0" normalizeH="0" baseline="0" noProof="0">
              <a:ln>
                <a:noFill/>
              </a:ln>
              <a:solidFill>
                <a:srgbClr val="111820"/>
              </a:solidFill>
              <a:effectLst/>
              <a:uLnTx/>
              <a:uFillTx/>
              <a:latin typeface="Roboto Light" pitchFamily="2" charset="0"/>
              <a:ea typeface="Roboto Light" panose="02000000000000000000" pitchFamily="2" charset="0"/>
              <a:cs typeface="Roboto Light" pitchFamily="2" charset="0"/>
            </a:endParaRPr>
          </a:p>
        </p:txBody>
      </p:sp>
      <p:sp>
        <p:nvSpPr>
          <p:cNvPr id="4" name="Arrow: Chevron 3">
            <a:extLst>
              <a:ext uri="{FF2B5EF4-FFF2-40B4-BE49-F238E27FC236}">
                <a16:creationId xmlns:a16="http://schemas.microsoft.com/office/drawing/2014/main" id="{24B086B0-781F-4F0D-9A5F-E66E204D398A}"/>
              </a:ext>
            </a:extLst>
          </p:cNvPr>
          <p:cNvSpPr/>
          <p:nvPr/>
        </p:nvSpPr>
        <p:spPr>
          <a:xfrm>
            <a:off x="568840" y="3611522"/>
            <a:ext cx="1836000" cy="223283"/>
          </a:xfrm>
          <a:prstGeom prst="chevron">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16" name="Arrow: Chevron 15">
            <a:extLst>
              <a:ext uri="{FF2B5EF4-FFF2-40B4-BE49-F238E27FC236}">
                <a16:creationId xmlns:a16="http://schemas.microsoft.com/office/drawing/2014/main" id="{FC566A70-25AC-463A-A065-C7E88FE654BB}"/>
              </a:ext>
            </a:extLst>
          </p:cNvPr>
          <p:cNvSpPr/>
          <p:nvPr/>
        </p:nvSpPr>
        <p:spPr>
          <a:xfrm>
            <a:off x="2383793" y="3611522"/>
            <a:ext cx="1836000" cy="223283"/>
          </a:xfrm>
          <a:prstGeom prst="chevron">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Light"/>
                <a:ea typeface="+mn-ea"/>
                <a:cs typeface="+mn-cs"/>
              </a:rPr>
              <a:t>‘</a:t>
            </a:r>
            <a:endParaRPr kumimoji="0" lang="en-SE" sz="1800" b="0" i="0" u="none" strike="noStrike" kern="1200" cap="none" spc="0" normalizeH="0" baseline="0" noProof="0" dirty="0">
              <a:ln>
                <a:noFill/>
              </a:ln>
              <a:solidFill>
                <a:srgbClr val="000000"/>
              </a:solidFill>
              <a:effectLst/>
              <a:uLnTx/>
              <a:uFillTx/>
              <a:latin typeface="Roboto Light"/>
              <a:ea typeface="+mn-ea"/>
              <a:cs typeface="+mn-cs"/>
            </a:endParaRPr>
          </a:p>
        </p:txBody>
      </p:sp>
      <p:sp>
        <p:nvSpPr>
          <p:cNvPr id="17" name="Arrow: Chevron 16">
            <a:extLst>
              <a:ext uri="{FF2B5EF4-FFF2-40B4-BE49-F238E27FC236}">
                <a16:creationId xmlns:a16="http://schemas.microsoft.com/office/drawing/2014/main" id="{C356A5C2-23D6-484B-AC4C-88DF7144E5E2}"/>
              </a:ext>
            </a:extLst>
          </p:cNvPr>
          <p:cNvSpPr/>
          <p:nvPr/>
        </p:nvSpPr>
        <p:spPr>
          <a:xfrm>
            <a:off x="4198746" y="3611522"/>
            <a:ext cx="1836000" cy="223283"/>
          </a:xfrm>
          <a:prstGeom prst="chevron">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19" name="Arrow: Chevron 18">
            <a:extLst>
              <a:ext uri="{FF2B5EF4-FFF2-40B4-BE49-F238E27FC236}">
                <a16:creationId xmlns:a16="http://schemas.microsoft.com/office/drawing/2014/main" id="{EADF4B5B-607E-495E-9721-218642A2D81E}"/>
              </a:ext>
            </a:extLst>
          </p:cNvPr>
          <p:cNvSpPr/>
          <p:nvPr/>
        </p:nvSpPr>
        <p:spPr>
          <a:xfrm>
            <a:off x="6013699" y="3611522"/>
            <a:ext cx="1836000" cy="223283"/>
          </a:xfrm>
          <a:prstGeom prst="chevron">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21" name="Arrow: Chevron 20">
            <a:extLst>
              <a:ext uri="{FF2B5EF4-FFF2-40B4-BE49-F238E27FC236}">
                <a16:creationId xmlns:a16="http://schemas.microsoft.com/office/drawing/2014/main" id="{80A4ABB2-7ECD-4401-A998-EDDB4CFCB9A5}"/>
              </a:ext>
            </a:extLst>
          </p:cNvPr>
          <p:cNvSpPr/>
          <p:nvPr/>
        </p:nvSpPr>
        <p:spPr>
          <a:xfrm>
            <a:off x="7828652" y="3611522"/>
            <a:ext cx="1836000" cy="223283"/>
          </a:xfrm>
          <a:prstGeom prst="chevron">
            <a:avLst/>
          </a:prstGeom>
          <a:solidFill>
            <a:schemeClr val="accent1">
              <a:lumMod val="90000"/>
              <a:lumOff val="10000"/>
            </a:schemeClr>
          </a:solid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22" name="Arrow: Chevron 21">
            <a:extLst>
              <a:ext uri="{FF2B5EF4-FFF2-40B4-BE49-F238E27FC236}">
                <a16:creationId xmlns:a16="http://schemas.microsoft.com/office/drawing/2014/main" id="{75E8D4EB-F8F0-4958-AC6C-4A8E422EF0FC}"/>
              </a:ext>
            </a:extLst>
          </p:cNvPr>
          <p:cNvSpPr/>
          <p:nvPr/>
        </p:nvSpPr>
        <p:spPr>
          <a:xfrm>
            <a:off x="9643605" y="3611522"/>
            <a:ext cx="1836000" cy="22328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6" name="Oval 5">
            <a:extLst>
              <a:ext uri="{FF2B5EF4-FFF2-40B4-BE49-F238E27FC236}">
                <a16:creationId xmlns:a16="http://schemas.microsoft.com/office/drawing/2014/main" id="{31A44B08-3E3E-4A42-A0B0-0C04A232381B}"/>
              </a:ext>
            </a:extLst>
          </p:cNvPr>
          <p:cNvSpPr/>
          <p:nvPr/>
        </p:nvSpPr>
        <p:spPr>
          <a:xfrm>
            <a:off x="1414840" y="3651163"/>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3" name="Oval 22">
            <a:extLst>
              <a:ext uri="{FF2B5EF4-FFF2-40B4-BE49-F238E27FC236}">
                <a16:creationId xmlns:a16="http://schemas.microsoft.com/office/drawing/2014/main" id="{141419F2-515A-4EEF-9E67-DA1052404173}"/>
              </a:ext>
            </a:extLst>
          </p:cNvPr>
          <p:cNvSpPr/>
          <p:nvPr/>
        </p:nvSpPr>
        <p:spPr>
          <a:xfrm>
            <a:off x="3231161" y="3651163"/>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4" name="Oval 23">
            <a:extLst>
              <a:ext uri="{FF2B5EF4-FFF2-40B4-BE49-F238E27FC236}">
                <a16:creationId xmlns:a16="http://schemas.microsoft.com/office/drawing/2014/main" id="{210CB71F-084F-4755-8370-963CE5A90B53}"/>
              </a:ext>
            </a:extLst>
          </p:cNvPr>
          <p:cNvSpPr/>
          <p:nvPr/>
        </p:nvSpPr>
        <p:spPr>
          <a:xfrm>
            <a:off x="5048430" y="3651163"/>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5" name="Oval 24">
            <a:extLst>
              <a:ext uri="{FF2B5EF4-FFF2-40B4-BE49-F238E27FC236}">
                <a16:creationId xmlns:a16="http://schemas.microsoft.com/office/drawing/2014/main" id="{6DCA451D-BBF6-4FB8-8A0F-02EB6027A2D0}"/>
              </a:ext>
            </a:extLst>
          </p:cNvPr>
          <p:cNvSpPr/>
          <p:nvPr/>
        </p:nvSpPr>
        <p:spPr>
          <a:xfrm>
            <a:off x="6860383" y="3651163"/>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6" name="Oval 25">
            <a:extLst>
              <a:ext uri="{FF2B5EF4-FFF2-40B4-BE49-F238E27FC236}">
                <a16:creationId xmlns:a16="http://schemas.microsoft.com/office/drawing/2014/main" id="{6AC0E916-E9C6-4CB4-8A15-5E159E918A28}"/>
              </a:ext>
            </a:extLst>
          </p:cNvPr>
          <p:cNvSpPr/>
          <p:nvPr/>
        </p:nvSpPr>
        <p:spPr>
          <a:xfrm>
            <a:off x="8672337" y="3651163"/>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cxnSp>
        <p:nvCxnSpPr>
          <p:cNvPr id="9" name="Straight Connector 8">
            <a:extLst>
              <a:ext uri="{FF2B5EF4-FFF2-40B4-BE49-F238E27FC236}">
                <a16:creationId xmlns:a16="http://schemas.microsoft.com/office/drawing/2014/main" id="{71BA1C0B-2120-40D9-ACD3-E4E8EEE0727A}"/>
              </a:ext>
            </a:extLst>
          </p:cNvPr>
          <p:cNvCxnSpPr>
            <a:cxnSpLocks/>
          </p:cNvCxnSpPr>
          <p:nvPr/>
        </p:nvCxnSpPr>
        <p:spPr>
          <a:xfrm>
            <a:off x="1486840" y="3806462"/>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1BC592-674B-4192-8D3B-00374A3BDA63}"/>
              </a:ext>
            </a:extLst>
          </p:cNvPr>
          <p:cNvCxnSpPr>
            <a:cxnSpLocks/>
          </p:cNvCxnSpPr>
          <p:nvPr/>
        </p:nvCxnSpPr>
        <p:spPr>
          <a:xfrm>
            <a:off x="3303161" y="3136613"/>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3B3FD8E-7A66-456B-AD7C-54A348408A11}"/>
              </a:ext>
            </a:extLst>
          </p:cNvPr>
          <p:cNvCxnSpPr>
            <a:cxnSpLocks/>
          </p:cNvCxnSpPr>
          <p:nvPr/>
        </p:nvCxnSpPr>
        <p:spPr>
          <a:xfrm>
            <a:off x="5120430" y="3806462"/>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D710A5-49C4-46FC-B42F-3C59FC79D7DA}"/>
              </a:ext>
            </a:extLst>
          </p:cNvPr>
          <p:cNvCxnSpPr>
            <a:cxnSpLocks/>
          </p:cNvCxnSpPr>
          <p:nvPr/>
        </p:nvCxnSpPr>
        <p:spPr>
          <a:xfrm>
            <a:off x="6932383" y="3136613"/>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7926923-D804-4C0A-9047-2C6B3E648381}"/>
              </a:ext>
            </a:extLst>
          </p:cNvPr>
          <p:cNvCxnSpPr>
            <a:cxnSpLocks/>
          </p:cNvCxnSpPr>
          <p:nvPr/>
        </p:nvCxnSpPr>
        <p:spPr>
          <a:xfrm>
            <a:off x="8744337" y="3806462"/>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C9E327C-393F-498C-898D-F7DD5C910806}"/>
              </a:ext>
            </a:extLst>
          </p:cNvPr>
          <p:cNvCxnSpPr>
            <a:cxnSpLocks/>
          </p:cNvCxnSpPr>
          <p:nvPr/>
        </p:nvCxnSpPr>
        <p:spPr>
          <a:xfrm>
            <a:off x="10561605" y="3136613"/>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14C7105-74CC-407C-8048-C793B6ED923B}"/>
              </a:ext>
            </a:extLst>
          </p:cNvPr>
          <p:cNvCxnSpPr>
            <a:cxnSpLocks/>
          </p:cNvCxnSpPr>
          <p:nvPr/>
        </p:nvCxnSpPr>
        <p:spPr>
          <a:xfrm>
            <a:off x="2385161" y="4593268"/>
            <a:ext cx="1836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EBB822D-27BB-4FDC-A7E8-410E86B9F26D}"/>
              </a:ext>
            </a:extLst>
          </p:cNvPr>
          <p:cNvCxnSpPr>
            <a:cxnSpLocks/>
          </p:cNvCxnSpPr>
          <p:nvPr/>
        </p:nvCxnSpPr>
        <p:spPr>
          <a:xfrm>
            <a:off x="6014383" y="4593268"/>
            <a:ext cx="1836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A5E87FF-6806-4599-8252-6166C33D3701}"/>
              </a:ext>
            </a:extLst>
          </p:cNvPr>
          <p:cNvCxnSpPr>
            <a:cxnSpLocks/>
          </p:cNvCxnSpPr>
          <p:nvPr/>
        </p:nvCxnSpPr>
        <p:spPr>
          <a:xfrm>
            <a:off x="9643605" y="4593268"/>
            <a:ext cx="1836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504" name="TextBox 21503">
            <a:extLst>
              <a:ext uri="{FF2B5EF4-FFF2-40B4-BE49-F238E27FC236}">
                <a16:creationId xmlns:a16="http://schemas.microsoft.com/office/drawing/2014/main" id="{2BD6D6EE-42E6-461D-972A-8D83E0395B1D}"/>
              </a:ext>
            </a:extLst>
          </p:cNvPr>
          <p:cNvSpPr txBox="1"/>
          <p:nvPr/>
        </p:nvSpPr>
        <p:spPr>
          <a:xfrm>
            <a:off x="586840" y="2537427"/>
            <a:ext cx="1800000" cy="307777"/>
          </a:xfrm>
          <a:prstGeom prst="rect">
            <a:avLst/>
          </a:prstGeom>
          <a:noFill/>
        </p:spPr>
        <p:txBody>
          <a:bodyPr wrap="square" lIns="0" rIns="0" rtlCol="0" anchor="b">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CD selection</a:t>
            </a:r>
          </a:p>
        </p:txBody>
      </p:sp>
      <p:sp>
        <p:nvSpPr>
          <p:cNvPr id="50" name="TextBox 49">
            <a:extLst>
              <a:ext uri="{FF2B5EF4-FFF2-40B4-BE49-F238E27FC236}">
                <a16:creationId xmlns:a16="http://schemas.microsoft.com/office/drawing/2014/main" id="{BC26B234-AFE8-48A4-A7B8-1C1187433DED}"/>
              </a:ext>
            </a:extLst>
          </p:cNvPr>
          <p:cNvSpPr txBox="1"/>
          <p:nvPr/>
        </p:nvSpPr>
        <p:spPr>
          <a:xfrm>
            <a:off x="2385161" y="4592652"/>
            <a:ext cx="1836000" cy="523220"/>
          </a:xfrm>
          <a:prstGeom prst="rect">
            <a:avLst/>
          </a:prstGeom>
          <a:noFill/>
        </p:spPr>
        <p:txBody>
          <a:bodyPr wrap="square" lIns="0" rIns="0" rtlCol="0" anchor="t">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Monotherapy </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first-in-human</a:t>
            </a:r>
            <a:endParaRPr kumimoji="0" lang="en-SE" sz="14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52" name="TextBox 51">
            <a:extLst>
              <a:ext uri="{FF2B5EF4-FFF2-40B4-BE49-F238E27FC236}">
                <a16:creationId xmlns:a16="http://schemas.microsoft.com/office/drawing/2014/main" id="{8CAAFE57-9C73-4B34-9832-9F6D593B29A1}"/>
              </a:ext>
            </a:extLst>
          </p:cNvPr>
          <p:cNvSpPr txBox="1"/>
          <p:nvPr/>
        </p:nvSpPr>
        <p:spPr>
          <a:xfrm>
            <a:off x="4220430" y="2321984"/>
            <a:ext cx="1800000" cy="523220"/>
          </a:xfrm>
          <a:prstGeom prst="rect">
            <a:avLst/>
          </a:prstGeom>
          <a:noFill/>
        </p:spPr>
        <p:txBody>
          <a:bodyPr wrap="square" lIns="0" rIns="0" rtlCol="0" anchor="b">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Orphan drug status in US &amp; EU</a:t>
            </a:r>
            <a:endParaRPr kumimoji="0" lang="en-SE" sz="14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54" name="TextBox 53">
            <a:extLst>
              <a:ext uri="{FF2B5EF4-FFF2-40B4-BE49-F238E27FC236}">
                <a16:creationId xmlns:a16="http://schemas.microsoft.com/office/drawing/2014/main" id="{21FE209F-9414-4EFB-972F-9F910B47F9F9}"/>
              </a:ext>
            </a:extLst>
          </p:cNvPr>
          <p:cNvSpPr txBox="1"/>
          <p:nvPr/>
        </p:nvSpPr>
        <p:spPr>
          <a:xfrm>
            <a:off x="6014383" y="4592652"/>
            <a:ext cx="1836000" cy="523220"/>
          </a:xfrm>
          <a:prstGeom prst="rect">
            <a:avLst/>
          </a:prstGeom>
          <a:noFill/>
        </p:spPr>
        <p:txBody>
          <a:bodyPr wrap="square" lIns="0" rIns="0" rtlCol="0" anchor="t">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Phase 1b mono data  presented at ESMO</a:t>
            </a:r>
            <a:endParaRPr kumimoji="0" lang="en-SE" sz="14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56" name="TextBox 55">
            <a:extLst>
              <a:ext uri="{FF2B5EF4-FFF2-40B4-BE49-F238E27FC236}">
                <a16:creationId xmlns:a16="http://schemas.microsoft.com/office/drawing/2014/main" id="{FE8CEE29-BF4B-41CE-A840-D23B8B543DC9}"/>
              </a:ext>
            </a:extLst>
          </p:cNvPr>
          <p:cNvSpPr txBox="1"/>
          <p:nvPr/>
        </p:nvSpPr>
        <p:spPr>
          <a:xfrm>
            <a:off x="7844337" y="1891097"/>
            <a:ext cx="1800000" cy="954107"/>
          </a:xfrm>
          <a:prstGeom prst="rect">
            <a:avLst/>
          </a:prstGeom>
          <a:noFill/>
        </p:spPr>
        <p:txBody>
          <a:bodyPr wrap="square" lIns="0" rIns="0" rtlCol="0" anchor="b">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Selection of combo dose &amp; decision to move into dose expansion</a:t>
            </a:r>
            <a:endParaRPr kumimoji="0" lang="en-SE" sz="14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58" name="TextBox 57">
            <a:extLst>
              <a:ext uri="{FF2B5EF4-FFF2-40B4-BE49-F238E27FC236}">
                <a16:creationId xmlns:a16="http://schemas.microsoft.com/office/drawing/2014/main" id="{9704FC17-915C-40C9-948C-FA1C09212990}"/>
              </a:ext>
            </a:extLst>
          </p:cNvPr>
          <p:cNvSpPr txBox="1"/>
          <p:nvPr/>
        </p:nvSpPr>
        <p:spPr>
          <a:xfrm>
            <a:off x="9643605" y="4592652"/>
            <a:ext cx="1836000" cy="523220"/>
          </a:xfrm>
          <a:prstGeom prst="rect">
            <a:avLst/>
          </a:prstGeom>
          <a:noFill/>
        </p:spPr>
        <p:txBody>
          <a:bodyPr wrap="square" lIns="0" rIns="0" rtlCol="0" anchor="t">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Phase 2a combo data – efficacy &amp; safety</a:t>
            </a:r>
            <a:endParaRPr kumimoji="0" lang="en-SE" sz="14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cxnSp>
        <p:nvCxnSpPr>
          <p:cNvPr id="60" name="Straight Connector 59">
            <a:extLst>
              <a:ext uri="{FF2B5EF4-FFF2-40B4-BE49-F238E27FC236}">
                <a16:creationId xmlns:a16="http://schemas.microsoft.com/office/drawing/2014/main" id="{10716E58-CA68-44BF-A55D-689C312970E0}"/>
              </a:ext>
            </a:extLst>
          </p:cNvPr>
          <p:cNvCxnSpPr>
            <a:cxnSpLocks/>
          </p:cNvCxnSpPr>
          <p:nvPr/>
        </p:nvCxnSpPr>
        <p:spPr>
          <a:xfrm>
            <a:off x="586840" y="2874329"/>
            <a:ext cx="1800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A27C1A-4ED2-48DC-9D2F-42B4F724E088}"/>
              </a:ext>
            </a:extLst>
          </p:cNvPr>
          <p:cNvCxnSpPr>
            <a:cxnSpLocks/>
          </p:cNvCxnSpPr>
          <p:nvPr/>
        </p:nvCxnSpPr>
        <p:spPr>
          <a:xfrm>
            <a:off x="4220430" y="2874329"/>
            <a:ext cx="1800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A94F29E-8D72-4F3F-A805-01D5AC0E921C}"/>
              </a:ext>
            </a:extLst>
          </p:cNvPr>
          <p:cNvCxnSpPr>
            <a:cxnSpLocks/>
          </p:cNvCxnSpPr>
          <p:nvPr/>
        </p:nvCxnSpPr>
        <p:spPr>
          <a:xfrm>
            <a:off x="7844337" y="2874329"/>
            <a:ext cx="1800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5906306-5107-44BB-858D-5E468C7DDE16}"/>
              </a:ext>
            </a:extLst>
          </p:cNvPr>
          <p:cNvSpPr txBox="1"/>
          <p:nvPr/>
        </p:nvSpPr>
        <p:spPr>
          <a:xfrm>
            <a:off x="646765" y="3092505"/>
            <a:ext cx="1680150" cy="400110"/>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Medium"/>
                <a:ea typeface="+mn-ea"/>
                <a:cs typeface="+mn-cs"/>
              </a:rPr>
              <a:t>2016</a:t>
            </a:r>
            <a:endParaRPr kumimoji="0" lang="en-SE" sz="2000" b="0" i="0" u="none" strike="noStrike" kern="1200" cap="none" spc="0" normalizeH="0" baseline="0" noProof="0" dirty="0">
              <a:ln>
                <a:noFill/>
              </a:ln>
              <a:solidFill>
                <a:srgbClr val="000000"/>
              </a:solidFill>
              <a:effectLst/>
              <a:uLnTx/>
              <a:uFillTx/>
              <a:latin typeface="Roboto Medium"/>
              <a:ea typeface="+mn-ea"/>
              <a:cs typeface="+mn-cs"/>
            </a:endParaRPr>
          </a:p>
        </p:txBody>
      </p:sp>
      <p:sp>
        <p:nvSpPr>
          <p:cNvPr id="68" name="TextBox 67">
            <a:extLst>
              <a:ext uri="{FF2B5EF4-FFF2-40B4-BE49-F238E27FC236}">
                <a16:creationId xmlns:a16="http://schemas.microsoft.com/office/drawing/2014/main" id="{F16756B6-F147-4782-9579-B27BF4FD6F29}"/>
              </a:ext>
            </a:extLst>
          </p:cNvPr>
          <p:cNvSpPr txBox="1"/>
          <p:nvPr/>
        </p:nvSpPr>
        <p:spPr>
          <a:xfrm>
            <a:off x="2463086" y="4028835"/>
            <a:ext cx="1680150" cy="400110"/>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Medium"/>
                <a:ea typeface="+mn-ea"/>
                <a:cs typeface="+mn-cs"/>
              </a:rPr>
              <a:t>2018</a:t>
            </a:r>
            <a:endParaRPr kumimoji="0" lang="en-SE" sz="2000" b="0" i="0" u="none" strike="noStrike" kern="1200" cap="none" spc="0" normalizeH="0" baseline="0" noProof="0" dirty="0">
              <a:ln>
                <a:noFill/>
              </a:ln>
              <a:solidFill>
                <a:srgbClr val="000000"/>
              </a:solidFill>
              <a:effectLst/>
              <a:uLnTx/>
              <a:uFillTx/>
              <a:latin typeface="Roboto Medium"/>
              <a:ea typeface="+mn-ea"/>
              <a:cs typeface="+mn-cs"/>
            </a:endParaRPr>
          </a:p>
        </p:txBody>
      </p:sp>
      <p:sp>
        <p:nvSpPr>
          <p:cNvPr id="69" name="TextBox 68">
            <a:extLst>
              <a:ext uri="{FF2B5EF4-FFF2-40B4-BE49-F238E27FC236}">
                <a16:creationId xmlns:a16="http://schemas.microsoft.com/office/drawing/2014/main" id="{33F759CB-0925-477A-98D7-2EE0E6835B4A}"/>
              </a:ext>
            </a:extLst>
          </p:cNvPr>
          <p:cNvSpPr txBox="1"/>
          <p:nvPr/>
        </p:nvSpPr>
        <p:spPr>
          <a:xfrm>
            <a:off x="4280355" y="3085295"/>
            <a:ext cx="1680150" cy="400110"/>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Medium"/>
                <a:ea typeface="+mn-ea"/>
                <a:cs typeface="+mn-cs"/>
              </a:rPr>
              <a:t>2020</a:t>
            </a:r>
            <a:endParaRPr kumimoji="0" lang="en-SE" sz="2000" b="0" i="0" u="none" strike="noStrike" kern="1200" cap="none" spc="0" normalizeH="0" baseline="0" noProof="0" dirty="0">
              <a:ln>
                <a:noFill/>
              </a:ln>
              <a:solidFill>
                <a:srgbClr val="000000"/>
              </a:solidFill>
              <a:effectLst/>
              <a:uLnTx/>
              <a:uFillTx/>
              <a:latin typeface="Roboto Medium"/>
              <a:ea typeface="+mn-ea"/>
              <a:cs typeface="+mn-cs"/>
            </a:endParaRPr>
          </a:p>
        </p:txBody>
      </p:sp>
      <p:pic>
        <p:nvPicPr>
          <p:cNvPr id="5" name="Graphic 4" descr="Clipboard Badge with solid fill">
            <a:extLst>
              <a:ext uri="{FF2B5EF4-FFF2-40B4-BE49-F238E27FC236}">
                <a16:creationId xmlns:a16="http://schemas.microsoft.com/office/drawing/2014/main" id="{FD40EB32-B766-47DB-8FB3-04C9A378F5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01605" y="2131019"/>
            <a:ext cx="720000" cy="720000"/>
          </a:xfrm>
          <a:prstGeom prst="rect">
            <a:avLst/>
          </a:prstGeom>
        </p:spPr>
      </p:pic>
      <p:sp>
        <p:nvSpPr>
          <p:cNvPr id="71" name="TextBox 70">
            <a:extLst>
              <a:ext uri="{FF2B5EF4-FFF2-40B4-BE49-F238E27FC236}">
                <a16:creationId xmlns:a16="http://schemas.microsoft.com/office/drawing/2014/main" id="{EE0FABB4-21B1-4568-9663-F20C4D30023E}"/>
              </a:ext>
            </a:extLst>
          </p:cNvPr>
          <p:cNvSpPr txBox="1"/>
          <p:nvPr/>
        </p:nvSpPr>
        <p:spPr>
          <a:xfrm>
            <a:off x="6092308" y="3979006"/>
            <a:ext cx="1680150" cy="400110"/>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Medium"/>
                <a:ea typeface="+mn-ea"/>
                <a:cs typeface="+mn-cs"/>
              </a:rPr>
              <a:t>2021</a:t>
            </a:r>
            <a:endParaRPr kumimoji="0" lang="en-SE" sz="2000" b="0" i="0" u="none" strike="noStrike" kern="1200" cap="none" spc="0" normalizeH="0" baseline="0" noProof="0" dirty="0">
              <a:ln>
                <a:noFill/>
              </a:ln>
              <a:solidFill>
                <a:srgbClr val="000000"/>
              </a:solidFill>
              <a:effectLst/>
              <a:uLnTx/>
              <a:uFillTx/>
              <a:latin typeface="Roboto Medium"/>
              <a:ea typeface="+mn-ea"/>
              <a:cs typeface="+mn-cs"/>
            </a:endParaRPr>
          </a:p>
        </p:txBody>
      </p:sp>
      <p:sp>
        <p:nvSpPr>
          <p:cNvPr id="73" name="TextBox 72">
            <a:extLst>
              <a:ext uri="{FF2B5EF4-FFF2-40B4-BE49-F238E27FC236}">
                <a16:creationId xmlns:a16="http://schemas.microsoft.com/office/drawing/2014/main" id="{824B239C-B3BF-4EFE-8522-C34874C26EF5}"/>
              </a:ext>
            </a:extLst>
          </p:cNvPr>
          <p:cNvSpPr txBox="1"/>
          <p:nvPr/>
        </p:nvSpPr>
        <p:spPr>
          <a:xfrm>
            <a:off x="7904262" y="3165326"/>
            <a:ext cx="1680150" cy="400110"/>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Medium"/>
                <a:ea typeface="+mn-ea"/>
                <a:cs typeface="+mn-cs"/>
              </a:rPr>
              <a:t>2022</a:t>
            </a:r>
            <a:endParaRPr kumimoji="0" lang="en-SE" sz="2000" b="0" i="0" u="none" strike="noStrike" kern="1200" cap="none" spc="0" normalizeH="0" baseline="0" noProof="0" dirty="0">
              <a:ln>
                <a:noFill/>
              </a:ln>
              <a:solidFill>
                <a:srgbClr val="000000"/>
              </a:solidFill>
              <a:effectLst/>
              <a:uLnTx/>
              <a:uFillTx/>
              <a:latin typeface="Roboto Medium"/>
              <a:ea typeface="+mn-ea"/>
              <a:cs typeface="+mn-cs"/>
            </a:endParaRPr>
          </a:p>
        </p:txBody>
      </p:sp>
      <p:pic>
        <p:nvPicPr>
          <p:cNvPr id="11" name="Graphic 10" descr="Comment Like with solid fill">
            <a:extLst>
              <a:ext uri="{FF2B5EF4-FFF2-40B4-BE49-F238E27FC236}">
                <a16:creationId xmlns:a16="http://schemas.microsoft.com/office/drawing/2014/main" id="{1A59DD83-7154-47B6-A3A8-C813C38E1E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6840" y="4567171"/>
            <a:ext cx="720000" cy="720000"/>
          </a:xfrm>
          <a:prstGeom prst="rect">
            <a:avLst/>
          </a:prstGeom>
        </p:spPr>
      </p:pic>
      <p:sp>
        <p:nvSpPr>
          <p:cNvPr id="77" name="Oval 76">
            <a:extLst>
              <a:ext uri="{FF2B5EF4-FFF2-40B4-BE49-F238E27FC236}">
                <a16:creationId xmlns:a16="http://schemas.microsoft.com/office/drawing/2014/main" id="{AB7A3EF9-437B-4EDF-827D-060FF4605A04}"/>
              </a:ext>
            </a:extLst>
          </p:cNvPr>
          <p:cNvSpPr/>
          <p:nvPr/>
        </p:nvSpPr>
        <p:spPr>
          <a:xfrm>
            <a:off x="10489605" y="3651163"/>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cxnSp>
        <p:nvCxnSpPr>
          <p:cNvPr id="84" name="Straight Connector 83">
            <a:extLst>
              <a:ext uri="{FF2B5EF4-FFF2-40B4-BE49-F238E27FC236}">
                <a16:creationId xmlns:a16="http://schemas.microsoft.com/office/drawing/2014/main" id="{8B7EE3EE-9A12-4FE3-822D-E1D2C92691C4}"/>
              </a:ext>
            </a:extLst>
          </p:cNvPr>
          <p:cNvCxnSpPr>
            <a:cxnSpLocks/>
          </p:cNvCxnSpPr>
          <p:nvPr/>
        </p:nvCxnSpPr>
        <p:spPr>
          <a:xfrm>
            <a:off x="9643605" y="5158634"/>
            <a:ext cx="1836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9A8E8390-5E26-4C35-A5E4-56F75620D924}"/>
              </a:ext>
            </a:extLst>
          </p:cNvPr>
          <p:cNvSpPr txBox="1"/>
          <p:nvPr/>
        </p:nvSpPr>
        <p:spPr>
          <a:xfrm>
            <a:off x="9721530" y="3962409"/>
            <a:ext cx="1680150" cy="400110"/>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Medium"/>
                <a:ea typeface="+mn-ea"/>
                <a:cs typeface="+mn-cs"/>
              </a:rPr>
              <a:t>2023</a:t>
            </a:r>
            <a:endParaRPr kumimoji="0" lang="en-SE" sz="2000" b="0" i="0" u="none" strike="noStrike" kern="1200" cap="none" spc="0" normalizeH="0" baseline="0" noProof="0" dirty="0">
              <a:ln>
                <a:noFill/>
              </a:ln>
              <a:solidFill>
                <a:srgbClr val="000000"/>
              </a:solidFill>
              <a:effectLst/>
              <a:uLnTx/>
              <a:uFillTx/>
              <a:latin typeface="Roboto Medium"/>
              <a:ea typeface="+mn-ea"/>
              <a:cs typeface="+mn-cs"/>
            </a:endParaRPr>
          </a:p>
        </p:txBody>
      </p:sp>
      <p:sp>
        <p:nvSpPr>
          <p:cNvPr id="95" name="TextBox 94">
            <a:extLst>
              <a:ext uri="{FF2B5EF4-FFF2-40B4-BE49-F238E27FC236}">
                <a16:creationId xmlns:a16="http://schemas.microsoft.com/office/drawing/2014/main" id="{EFA4CB84-342E-4A45-B935-39066BE826D9}"/>
              </a:ext>
            </a:extLst>
          </p:cNvPr>
          <p:cNvSpPr txBox="1"/>
          <p:nvPr/>
        </p:nvSpPr>
        <p:spPr>
          <a:xfrm>
            <a:off x="9643605" y="5188906"/>
            <a:ext cx="1836000" cy="307777"/>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US IND</a:t>
            </a:r>
            <a:endParaRPr kumimoji="0" lang="en-SE" sz="14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30" name="Oval 29">
            <a:extLst>
              <a:ext uri="{FF2B5EF4-FFF2-40B4-BE49-F238E27FC236}">
                <a16:creationId xmlns:a16="http://schemas.microsoft.com/office/drawing/2014/main" id="{6533FF92-A3B8-4C5C-813A-7361EF128C7C}"/>
              </a:ext>
            </a:extLst>
          </p:cNvPr>
          <p:cNvSpPr/>
          <p:nvPr/>
        </p:nvSpPr>
        <p:spPr>
          <a:xfrm>
            <a:off x="1414840" y="4299098"/>
            <a:ext cx="144000" cy="144000"/>
          </a:xfrm>
          <a:prstGeom prst="ellipse">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1" name="Oval 30">
            <a:extLst>
              <a:ext uri="{FF2B5EF4-FFF2-40B4-BE49-F238E27FC236}">
                <a16:creationId xmlns:a16="http://schemas.microsoft.com/office/drawing/2014/main" id="{97F97941-BD9F-4BA4-8011-AD982E2DC1E7}"/>
              </a:ext>
            </a:extLst>
          </p:cNvPr>
          <p:cNvSpPr/>
          <p:nvPr/>
        </p:nvSpPr>
        <p:spPr>
          <a:xfrm>
            <a:off x="3231161" y="3044454"/>
            <a:ext cx="144000" cy="144000"/>
          </a:xfrm>
          <a:prstGeom prst="ellipse">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2" name="Oval 31">
            <a:extLst>
              <a:ext uri="{FF2B5EF4-FFF2-40B4-BE49-F238E27FC236}">
                <a16:creationId xmlns:a16="http://schemas.microsoft.com/office/drawing/2014/main" id="{CEEF9EDC-35AD-48E5-A457-0340ADC9290E}"/>
              </a:ext>
            </a:extLst>
          </p:cNvPr>
          <p:cNvSpPr/>
          <p:nvPr/>
        </p:nvSpPr>
        <p:spPr>
          <a:xfrm>
            <a:off x="5048430" y="4299098"/>
            <a:ext cx="144000" cy="144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3" name="Oval 32">
            <a:extLst>
              <a:ext uri="{FF2B5EF4-FFF2-40B4-BE49-F238E27FC236}">
                <a16:creationId xmlns:a16="http://schemas.microsoft.com/office/drawing/2014/main" id="{C4F97886-C840-4F85-B05D-35CA86087272}"/>
              </a:ext>
            </a:extLst>
          </p:cNvPr>
          <p:cNvSpPr/>
          <p:nvPr/>
        </p:nvSpPr>
        <p:spPr>
          <a:xfrm>
            <a:off x="6860383" y="3044454"/>
            <a:ext cx="144000" cy="144000"/>
          </a:xfrm>
          <a:prstGeom prst="ellipse">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4" name="Oval 33">
            <a:extLst>
              <a:ext uri="{FF2B5EF4-FFF2-40B4-BE49-F238E27FC236}">
                <a16:creationId xmlns:a16="http://schemas.microsoft.com/office/drawing/2014/main" id="{8DA44D0B-125B-4F11-90C4-403776F1095B}"/>
              </a:ext>
            </a:extLst>
          </p:cNvPr>
          <p:cNvSpPr/>
          <p:nvPr/>
        </p:nvSpPr>
        <p:spPr>
          <a:xfrm>
            <a:off x="8672337" y="4299098"/>
            <a:ext cx="144000" cy="144000"/>
          </a:xfrm>
          <a:prstGeom prst="ellipse">
            <a:avLst/>
          </a:prstGeom>
          <a:solidFill>
            <a:schemeClr val="accent1">
              <a:lumMod val="90000"/>
              <a:lumOff val="10000"/>
            </a:schemeClr>
          </a:solid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5" name="Oval 34">
            <a:extLst>
              <a:ext uri="{FF2B5EF4-FFF2-40B4-BE49-F238E27FC236}">
                <a16:creationId xmlns:a16="http://schemas.microsoft.com/office/drawing/2014/main" id="{82432191-3FAE-4908-90E6-55F3FBB8777B}"/>
              </a:ext>
            </a:extLst>
          </p:cNvPr>
          <p:cNvSpPr/>
          <p:nvPr/>
        </p:nvSpPr>
        <p:spPr>
          <a:xfrm>
            <a:off x="10489605" y="3044454"/>
            <a:ext cx="144000" cy="144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12" name="Graphic 11" descr="Yin And Yang with solid fill">
            <a:extLst>
              <a:ext uri="{FF2B5EF4-FFF2-40B4-BE49-F238E27FC236}">
                <a16:creationId xmlns:a16="http://schemas.microsoft.com/office/drawing/2014/main" id="{FDB789C0-7732-46E3-A7D9-62BAC19691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72383" y="2131019"/>
            <a:ext cx="720000" cy="720000"/>
          </a:xfrm>
          <a:prstGeom prst="rect">
            <a:avLst/>
          </a:prstGeom>
        </p:spPr>
      </p:pic>
      <p:pic>
        <p:nvPicPr>
          <p:cNvPr id="15" name="Graphic 14" descr="Puzzle pieces with solid fill">
            <a:extLst>
              <a:ext uri="{FF2B5EF4-FFF2-40B4-BE49-F238E27FC236}">
                <a16:creationId xmlns:a16="http://schemas.microsoft.com/office/drawing/2014/main" id="{E339B4C5-2EA3-4F93-AB7A-7D028C3069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84337" y="4567171"/>
            <a:ext cx="720000" cy="720000"/>
          </a:xfrm>
          <a:prstGeom prst="rect">
            <a:avLst/>
          </a:prstGeom>
        </p:spPr>
      </p:pic>
      <p:pic>
        <p:nvPicPr>
          <p:cNvPr id="20" name="Graphic 19" descr="Male profile with solid fill">
            <a:extLst>
              <a:ext uri="{FF2B5EF4-FFF2-40B4-BE49-F238E27FC236}">
                <a16:creationId xmlns:a16="http://schemas.microsoft.com/office/drawing/2014/main" id="{C4196EE7-5DC2-4D06-AE22-E7CF87033C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38793" y="2131019"/>
            <a:ext cx="720000" cy="720000"/>
          </a:xfrm>
          <a:prstGeom prst="rect">
            <a:avLst/>
          </a:prstGeom>
        </p:spPr>
      </p:pic>
      <p:pic>
        <p:nvPicPr>
          <p:cNvPr id="21512" name="Graphic 21511" descr="North America with solid fill">
            <a:extLst>
              <a:ext uri="{FF2B5EF4-FFF2-40B4-BE49-F238E27FC236}">
                <a16:creationId xmlns:a16="http://schemas.microsoft.com/office/drawing/2014/main" id="{0204C11B-C4F1-46DD-BA1F-6913BA8BE75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56354" y="4567171"/>
            <a:ext cx="720000" cy="720000"/>
          </a:xfrm>
          <a:prstGeom prst="rect">
            <a:avLst/>
          </a:prstGeom>
        </p:spPr>
      </p:pic>
      <p:pic>
        <p:nvPicPr>
          <p:cNvPr id="21514" name="Graphic 21513" descr="Europe with solid fill">
            <a:extLst>
              <a:ext uri="{FF2B5EF4-FFF2-40B4-BE49-F238E27FC236}">
                <a16:creationId xmlns:a16="http://schemas.microsoft.com/office/drawing/2014/main" id="{785953FD-894D-4184-BE4A-2866EA70DE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66844" y="4567171"/>
            <a:ext cx="720000" cy="720000"/>
          </a:xfrm>
          <a:prstGeom prst="rect">
            <a:avLst/>
          </a:prstGeom>
        </p:spPr>
      </p:pic>
      <p:sp>
        <p:nvSpPr>
          <p:cNvPr id="99" name="Oval 98">
            <a:extLst>
              <a:ext uri="{FF2B5EF4-FFF2-40B4-BE49-F238E27FC236}">
                <a16:creationId xmlns:a16="http://schemas.microsoft.com/office/drawing/2014/main" id="{A10A47E9-6161-49FD-BE5D-545BDA2C7B26}"/>
              </a:ext>
            </a:extLst>
          </p:cNvPr>
          <p:cNvSpPr/>
          <p:nvPr/>
        </p:nvSpPr>
        <p:spPr>
          <a:xfrm>
            <a:off x="11484692" y="278307"/>
            <a:ext cx="648000" cy="6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21516" name="Graphic 21515" descr="End with solid fill">
            <a:extLst>
              <a:ext uri="{FF2B5EF4-FFF2-40B4-BE49-F238E27FC236}">
                <a16:creationId xmlns:a16="http://schemas.microsoft.com/office/drawing/2014/main" id="{C1E2AAF9-41E6-433B-B3D9-FA1DE9FD64E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592692" y="386307"/>
            <a:ext cx="432000" cy="432000"/>
          </a:xfrm>
          <a:prstGeom prst="rect">
            <a:avLst/>
          </a:prstGeom>
        </p:spPr>
      </p:pic>
      <p:sp>
        <p:nvSpPr>
          <p:cNvPr id="103" name="TextBox 102">
            <a:extLst>
              <a:ext uri="{FF2B5EF4-FFF2-40B4-BE49-F238E27FC236}">
                <a16:creationId xmlns:a16="http://schemas.microsoft.com/office/drawing/2014/main" id="{60538460-9146-4F81-936E-4218BD9ADFEA}"/>
              </a:ext>
            </a:extLst>
          </p:cNvPr>
          <p:cNvSpPr txBox="1"/>
          <p:nvPr/>
        </p:nvSpPr>
        <p:spPr>
          <a:xfrm>
            <a:off x="6014383" y="5182379"/>
            <a:ext cx="1836000" cy="523220"/>
          </a:xfrm>
          <a:prstGeom prst="rect">
            <a:avLst/>
          </a:prstGeom>
          <a:noFill/>
        </p:spPr>
        <p:txBody>
          <a:bodyPr wrap="square" lIns="0" rIns="0" rtlCol="0" anchor="t">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Combo with PD-1/TKI </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first-in-human</a:t>
            </a:r>
            <a:endParaRPr kumimoji="0" lang="en-SE" sz="14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cxnSp>
        <p:nvCxnSpPr>
          <p:cNvPr id="104" name="Straight Connector 103">
            <a:extLst>
              <a:ext uri="{FF2B5EF4-FFF2-40B4-BE49-F238E27FC236}">
                <a16:creationId xmlns:a16="http://schemas.microsoft.com/office/drawing/2014/main" id="{5E0BC7C3-B8D1-4494-988F-C9C6291C68B3}"/>
              </a:ext>
            </a:extLst>
          </p:cNvPr>
          <p:cNvCxnSpPr>
            <a:cxnSpLocks/>
          </p:cNvCxnSpPr>
          <p:nvPr/>
        </p:nvCxnSpPr>
        <p:spPr>
          <a:xfrm>
            <a:off x="6014383" y="5158634"/>
            <a:ext cx="1836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800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930BBD5-A1C4-49C1-A316-D196417FDF7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7" name="Object 6" hidden="1">
                        <a:extLst>
                          <a:ext uri="{FF2B5EF4-FFF2-40B4-BE49-F238E27FC236}">
                            <a16:creationId xmlns:a16="http://schemas.microsoft.com/office/drawing/2014/main" id="{2930BBD5-A1C4-49C1-A316-D196417FDF7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E47A00B-0EF9-4D79-AF3C-120564F0F75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endParaRPr kumimoji="0" lang="sv-SE" sz="2400" b="0" i="0" u="none" strike="noStrike" kern="1200" cap="none" spc="0" normalizeH="0" baseline="0" noProof="0">
              <a:ln>
                <a:noFill/>
              </a:ln>
              <a:solidFill>
                <a:prstClr val="white"/>
              </a:solidFill>
              <a:effectLst/>
              <a:uLnTx/>
              <a:uFillTx/>
              <a:latin typeface="Roboto Medium" pitchFamily="2" charset="0"/>
              <a:ea typeface="Roboto Medium" pitchFamily="2" charset="0"/>
              <a:cs typeface="+mn-cs"/>
              <a:sym typeface="Roboto Medium" pitchFamily="2" charset="0"/>
            </a:endParaRPr>
          </a:p>
        </p:txBody>
      </p:sp>
      <p:sp>
        <p:nvSpPr>
          <p:cNvPr id="3" name="Footer Placeholder 2"/>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111820"/>
                </a:solidFill>
                <a:effectLst/>
                <a:uLnTx/>
                <a:uFillTx/>
                <a:latin typeface="Roboto Light" panose="02000000000000000000" pitchFamily="2" charset="0"/>
                <a:ea typeface="Roboto Light" panose="02000000000000000000" pitchFamily="2" charset="0"/>
                <a:cs typeface="+mn-cs"/>
              </a:rPr>
              <a:t>*</a:t>
            </a:r>
            <a:r>
              <a:rPr kumimoji="0" lang="en-US" sz="900" b="0" i="0" u="none" strike="noStrike" kern="1200" cap="none" spc="0" normalizeH="0" baseline="0" noProof="0" dirty="0">
                <a:ln>
                  <a:noFill/>
                </a:ln>
                <a:solidFill>
                  <a:srgbClr val="111820"/>
                </a:solidFill>
                <a:effectLst/>
                <a:uLnTx/>
                <a:uFillTx/>
                <a:latin typeface="Roboto Light" panose="02000000000000000000" pitchFamily="2" charset="0"/>
                <a:ea typeface="Roboto Light" panose="02000000000000000000" pitchFamily="2" charset="0"/>
                <a:cs typeface="+mn-cs"/>
              </a:rPr>
              <a:t>15 patients per arm if both arms are taken forward or potentially 30 if one combinations is chosen</a:t>
            </a:r>
            <a:endParaRPr kumimoji="0" lang="en-US" sz="900" b="1" i="0" u="none" strike="noStrike" kern="1200" cap="none" spc="0" normalizeH="0" baseline="0" noProof="0" dirty="0">
              <a:ln>
                <a:noFill/>
              </a:ln>
              <a:solidFill>
                <a:srgbClr val="111820"/>
              </a:solidFill>
              <a:effectLst/>
              <a:uLnTx/>
              <a:uFillTx/>
              <a:latin typeface="Roboto Light" panose="02000000000000000000" pitchFamily="2" charset="0"/>
              <a:ea typeface="Roboto Light" panose="02000000000000000000" pitchFamily="2" charset="0"/>
              <a:cs typeface="+mn-cs"/>
            </a:endParaRPr>
          </a:p>
        </p:txBody>
      </p:sp>
      <p:sp>
        <p:nvSpPr>
          <p:cNvPr id="4" name="Slide Number Placeholder 3"/>
          <p:cNvSpPr>
            <a:spLocks noGrp="1"/>
          </p:cNvSpPr>
          <p:nvPr>
            <p:ph type="sldNum" sz="quarter" idx="1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fld id="{FC2A35AE-FA67-423E-80EC-3FB2B6365689}" type="slidenum">
              <a:rPr kumimoji="0" lang="sv-SE" sz="900" b="0" i="0" u="none" strike="noStrike" kern="1200" cap="none" spc="0" normalizeH="0" baseline="0" noProof="0" smtClean="0">
                <a:ln>
                  <a:noFill/>
                </a:ln>
                <a:solidFill>
                  <a:srgbClr val="111820"/>
                </a:solidFill>
                <a:effectLst/>
                <a:uLnTx/>
                <a:uFillTx/>
                <a:latin typeface="Roboto Light" panose="02000000000000000000" pitchFamily="2" charset="0"/>
                <a:ea typeface="Roboto Light" panose="02000000000000000000" pitchFamily="2" charset="0"/>
                <a:cs typeface="+mn-cs"/>
              </a:rPr>
              <a:pPr marL="0" marR="0" lvl="0" indent="0" algn="l" defTabSz="914265" rtl="0" eaLnBrk="1" fontAlgn="auto" latinLnBrk="0" hangingPunct="1">
                <a:lnSpc>
                  <a:spcPct val="100000"/>
                </a:lnSpc>
                <a:spcBef>
                  <a:spcPts val="0"/>
                </a:spcBef>
                <a:spcAft>
                  <a:spcPts val="0"/>
                </a:spcAft>
                <a:buClrTx/>
                <a:buSzTx/>
                <a:buFontTx/>
                <a:buNone/>
                <a:tabLst/>
                <a:defRPr/>
              </a:pPr>
              <a:t>15</a:t>
            </a:fld>
            <a:endParaRPr kumimoji="0" lang="sv-SE" sz="900" b="0" i="0" u="none" strike="noStrike" kern="1200" cap="none"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endParaRPr>
          </a:p>
        </p:txBody>
      </p:sp>
      <p:sp>
        <p:nvSpPr>
          <p:cNvPr id="8" name="Title 1">
            <a:extLst>
              <a:ext uri="{FF2B5EF4-FFF2-40B4-BE49-F238E27FC236}">
                <a16:creationId xmlns:a16="http://schemas.microsoft.com/office/drawing/2014/main" id="{44D836EB-1E5E-44A1-8B9A-86AABF34FA0F}"/>
              </a:ext>
            </a:extLst>
          </p:cNvPr>
          <p:cNvSpPr txBox="1">
            <a:spLocks/>
          </p:cNvSpPr>
          <p:nvPr/>
        </p:nvSpPr>
        <p:spPr bwMode="auto">
          <a:xfrm>
            <a:off x="604391" y="726649"/>
            <a:ext cx="10643050" cy="71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912813" rtl="0" eaLnBrk="0" fontAlgn="base" hangingPunct="0">
              <a:lnSpc>
                <a:spcPct val="90000"/>
              </a:lnSpc>
              <a:spcBef>
                <a:spcPct val="0"/>
              </a:spcBef>
              <a:spcAft>
                <a:spcPct val="0"/>
              </a:spcAft>
              <a:defRPr sz="4500" kern="1200">
                <a:solidFill>
                  <a:schemeClr val="tx2"/>
                </a:solidFill>
                <a:latin typeface="Roboto Medium" panose="02000000000000000000" pitchFamily="2" charset="0"/>
                <a:ea typeface="Roboto Medium" panose="02000000000000000000" pitchFamily="2" charset="0"/>
                <a:cs typeface="Roboto Medium" pitchFamily="2" charset="0"/>
              </a:defRPr>
            </a:lvl1pPr>
            <a:lvl2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2pPr>
            <a:lvl3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3pPr>
            <a:lvl4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4pPr>
            <a:lvl5pPr algn="l" defTabSz="912813" rtl="0" eaLnBrk="0" fontAlgn="base" hangingPunct="0">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5pPr>
            <a:lvl6pPr marL="4572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6pPr>
            <a:lvl7pPr marL="9144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7pPr>
            <a:lvl8pPr marL="13716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8pPr>
            <a:lvl9pPr marL="1828800" algn="l" defTabSz="912813" rtl="0" fontAlgn="base">
              <a:lnSpc>
                <a:spcPct val="90000"/>
              </a:lnSpc>
              <a:spcBef>
                <a:spcPct val="0"/>
              </a:spcBef>
              <a:spcAft>
                <a:spcPct val="0"/>
              </a:spcAft>
              <a:defRPr sz="4500">
                <a:solidFill>
                  <a:srgbClr val="D9D9D9"/>
                </a:solidFill>
                <a:latin typeface="Roboto Medium" pitchFamily="2" charset="0"/>
                <a:ea typeface="Roboto Medium" pitchFamily="2" charset="0"/>
                <a:cs typeface="Roboto Medium" pitchFamily="2" charset="0"/>
              </a:defRPr>
            </a:lvl9pPr>
          </a:lstStyle>
          <a:p>
            <a:pPr marL="0" marR="0" lvl="0" indent="0" algn="l" defTabSz="912813" rtl="0" eaLnBrk="0" fontAlgn="base" latinLnBrk="0" hangingPunct="0">
              <a:lnSpc>
                <a:spcPct val="90000"/>
              </a:lnSpc>
              <a:spcBef>
                <a:spcPct val="0"/>
              </a:spcBef>
              <a:spcAft>
                <a:spcPts val="60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Ongoing phase 1b/2a combination study </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in 2nd </a:t>
            </a:r>
            <a:r>
              <a:rPr kumimoji="0" lang="sv-SE" sz="3000" b="0" i="0" u="none" strike="noStrike" kern="120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rPr>
              <a:t>line</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 HCC </a:t>
            </a:r>
            <a:r>
              <a:rPr kumimoji="0" lang="sv-SE" sz="3000" b="0" i="0" u="none" strike="noStrike" kern="120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rPr>
              <a:t>exploring</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 combinations </a:t>
            </a:r>
            <a:r>
              <a:rPr kumimoji="0" lang="sv-SE" sz="3000" b="0" i="0" u="none" strike="noStrike" kern="120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rPr>
              <a:t>with</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 </a:t>
            </a:r>
            <a:r>
              <a:rPr kumimoji="0" lang="sv-SE" sz="3000" b="0" i="0" u="none" strike="noStrike" kern="1200" cap="none" spc="0" normalizeH="0" baseline="0" noProof="0" dirty="0" err="1">
                <a:ln>
                  <a:noFill/>
                </a:ln>
                <a:solidFill>
                  <a:srgbClr val="000000"/>
                </a:solidFill>
                <a:effectLst/>
                <a:uLnTx/>
                <a:uFillTx/>
                <a:latin typeface="Roboto Medium" panose="02000000000000000000" pitchFamily="2" charset="0"/>
                <a:ea typeface="Roboto Medium" panose="02000000000000000000" pitchFamily="2" charset="0"/>
              </a:rPr>
              <a:t>both</a:t>
            </a:r>
            <a:r>
              <a:rPr kumimoji="0" lang="sv-SE"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rPr>
              <a:t> anti-PD-1 &amp; TKI </a:t>
            </a:r>
            <a:endParaRPr kumimoji="0" lang="en-US" sz="3000" b="0" i="0" u="none" strike="noStrike" kern="1200" cap="none" spc="0" normalizeH="0" baseline="0" noProof="0" dirty="0">
              <a:ln>
                <a:noFill/>
              </a:ln>
              <a:solidFill>
                <a:srgbClr val="000000"/>
              </a:solidFill>
              <a:effectLst/>
              <a:uLnTx/>
              <a:uFillTx/>
              <a:latin typeface="Roboto Medium" panose="02000000000000000000" pitchFamily="2" charset="0"/>
              <a:ea typeface="Roboto Medium" panose="02000000000000000000" pitchFamily="2" charset="0"/>
            </a:endParaRPr>
          </a:p>
        </p:txBody>
      </p:sp>
      <p:sp>
        <p:nvSpPr>
          <p:cNvPr id="2" name="Rectangle: Rounded Corners 1">
            <a:extLst>
              <a:ext uri="{FF2B5EF4-FFF2-40B4-BE49-F238E27FC236}">
                <a16:creationId xmlns:a16="http://schemas.microsoft.com/office/drawing/2014/main" id="{5C77E3C2-CC83-4D1C-8EFF-71C81F0A4B25}"/>
              </a:ext>
            </a:extLst>
          </p:cNvPr>
          <p:cNvSpPr/>
          <p:nvPr/>
        </p:nvSpPr>
        <p:spPr>
          <a:xfrm>
            <a:off x="685800" y="3681396"/>
            <a:ext cx="3240000" cy="72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Roboto Medium"/>
                <a:ea typeface="+mn-ea"/>
                <a:cs typeface="+mn-cs"/>
              </a:rPr>
              <a:t>Fostrox</a:t>
            </a:r>
            <a:r>
              <a:rPr kumimoji="0" lang="en-US" sz="1800" b="0" i="0" u="none" strike="noStrike" kern="1200" cap="none" spc="0" normalizeH="0" baseline="0" noProof="0" dirty="0">
                <a:ln>
                  <a:noFill/>
                </a:ln>
                <a:solidFill>
                  <a:prstClr val="white"/>
                </a:solidFill>
                <a:effectLst/>
                <a:uLnTx/>
                <a:uFillTx/>
                <a:latin typeface="Roboto Medium"/>
                <a:ea typeface="+mn-ea"/>
                <a:cs typeface="+mn-cs"/>
              </a:rPr>
              <a:t> + Lenvima</a:t>
            </a:r>
            <a:r>
              <a:rPr kumimoji="0" lang="sv-SE" sz="1800" b="0" i="0" u="none" strike="noStrike" kern="1200" cap="none" spc="0" normalizeH="0" baseline="30000" noProof="0" dirty="0">
                <a:ln>
                  <a:noFill/>
                </a:ln>
                <a:solidFill>
                  <a:prstClr val="white"/>
                </a:solidFill>
                <a:effectLst/>
                <a:uLnTx/>
                <a:uFillTx/>
                <a:latin typeface="Roboto Medium"/>
                <a:ea typeface="+mn-ea"/>
                <a:cs typeface="Arial" panose="020B0604020202020204" pitchFamily="34" charset="0"/>
              </a:rPr>
              <a:t>®</a:t>
            </a:r>
            <a:endParaRPr kumimoji="0" lang="en-US" sz="1800" b="0" i="0" u="none" strike="noStrike" kern="1200" cap="none" spc="0" normalizeH="0" baseline="0" noProof="0" dirty="0">
              <a:ln>
                <a:noFill/>
              </a:ln>
              <a:solidFill>
                <a:prstClr val="white"/>
              </a:solidFill>
              <a:effectLst/>
              <a:uLnTx/>
              <a:uFillTx/>
              <a:latin typeface="Roboto Medium"/>
              <a:ea typeface="+mn-ea"/>
              <a:cs typeface="+mn-cs"/>
            </a:endParaRP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Light"/>
                <a:ea typeface="+mn-ea"/>
                <a:cs typeface="+mn-cs"/>
              </a:rPr>
              <a:t>10-40 mg, dose cohorts of 3 patients</a:t>
            </a:r>
            <a:endParaRPr kumimoji="0" lang="en-SE" sz="12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9" name="TextBox 8">
            <a:extLst>
              <a:ext uri="{FF2B5EF4-FFF2-40B4-BE49-F238E27FC236}">
                <a16:creationId xmlns:a16="http://schemas.microsoft.com/office/drawing/2014/main" id="{8F5E9673-827A-4603-8C4C-725F2D93E7A4}"/>
              </a:ext>
            </a:extLst>
          </p:cNvPr>
          <p:cNvSpPr txBox="1"/>
          <p:nvPr/>
        </p:nvSpPr>
        <p:spPr>
          <a:xfrm>
            <a:off x="685800" y="1808936"/>
            <a:ext cx="3240000" cy="324000"/>
          </a:xfrm>
          <a:prstGeom prst="rect">
            <a:avLst/>
          </a:prstGeom>
          <a:noFill/>
        </p:spPr>
        <p:txBody>
          <a:bodyPr wrap="square" rtlCol="0" anchor="ctr">
            <a:noAutofit/>
          </a:bodyPr>
          <a:lstStyle/>
          <a:p>
            <a:pPr marL="0" marR="0" lvl="0" indent="0" algn="l" defTabSz="912813"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Light"/>
                <a:ea typeface="Roboto Light"/>
                <a:cs typeface="+mn-cs"/>
              </a:rPr>
              <a:t>Dose escalation – phase 1b</a:t>
            </a:r>
            <a:endParaRPr kumimoji="0" lang="en-GB" sz="1600" b="0" i="0" u="none" strike="noStrike" kern="1200" cap="none" spc="0" normalizeH="0" baseline="0" noProof="0" dirty="0">
              <a:ln>
                <a:noFill/>
              </a:ln>
              <a:solidFill>
                <a:srgbClr val="000000"/>
              </a:solidFill>
              <a:effectLst/>
              <a:uLnTx/>
              <a:uFillTx/>
              <a:latin typeface="Roboto Light"/>
              <a:ea typeface="Roboto Light"/>
              <a:cs typeface="+mn-cs"/>
            </a:endParaRPr>
          </a:p>
        </p:txBody>
      </p:sp>
      <p:sp>
        <p:nvSpPr>
          <p:cNvPr id="10" name="TextBox 9">
            <a:extLst>
              <a:ext uri="{FF2B5EF4-FFF2-40B4-BE49-F238E27FC236}">
                <a16:creationId xmlns:a16="http://schemas.microsoft.com/office/drawing/2014/main" id="{9B57203A-0733-429E-AFA1-293038C71CB4}"/>
              </a:ext>
            </a:extLst>
          </p:cNvPr>
          <p:cNvSpPr txBox="1"/>
          <p:nvPr/>
        </p:nvSpPr>
        <p:spPr>
          <a:xfrm>
            <a:off x="4480289" y="1808936"/>
            <a:ext cx="3240000" cy="324000"/>
          </a:xfrm>
          <a:prstGeom prst="rect">
            <a:avLst/>
          </a:prstGeom>
          <a:noFill/>
        </p:spPr>
        <p:txBody>
          <a:bodyPr wrap="square" rtlCol="0" anchor="ctr">
            <a:noAutofit/>
          </a:bodyPr>
          <a:lstStyle/>
          <a:p>
            <a:pPr marL="0" marR="0" lvl="0" indent="0" algn="l" defTabSz="912813" rtl="0" eaLnBrk="0" fontAlgn="base" latinLnBrk="0" hangingPunct="0">
              <a:lnSpc>
                <a:spcPct val="100000"/>
              </a:lnSpc>
              <a:spcBef>
                <a:spcPts val="16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Roboto Light" pitchFamily="2" charset="0"/>
                <a:ea typeface="+mn-ea"/>
                <a:cs typeface="+mn-cs"/>
              </a:rPr>
              <a:t>Dose expansion – phase 2a</a:t>
            </a:r>
          </a:p>
        </p:txBody>
      </p:sp>
      <p:cxnSp>
        <p:nvCxnSpPr>
          <p:cNvPr id="11" name="Straight Connector 10">
            <a:extLst>
              <a:ext uri="{FF2B5EF4-FFF2-40B4-BE49-F238E27FC236}">
                <a16:creationId xmlns:a16="http://schemas.microsoft.com/office/drawing/2014/main" id="{2CF817AF-B2B9-4536-9639-0B4C7A88C07C}"/>
              </a:ext>
            </a:extLst>
          </p:cNvPr>
          <p:cNvCxnSpPr>
            <a:cxnSpLocks/>
          </p:cNvCxnSpPr>
          <p:nvPr/>
        </p:nvCxnSpPr>
        <p:spPr>
          <a:xfrm>
            <a:off x="685800" y="2154716"/>
            <a:ext cx="342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6106C75-FB71-4934-A05B-FF4D4B84BC54}"/>
              </a:ext>
            </a:extLst>
          </p:cNvPr>
          <p:cNvCxnSpPr>
            <a:cxnSpLocks/>
          </p:cNvCxnSpPr>
          <p:nvPr/>
        </p:nvCxnSpPr>
        <p:spPr>
          <a:xfrm>
            <a:off x="4480289" y="2154716"/>
            <a:ext cx="342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5E2103B-3439-4CE6-B634-CC3C7901962A}"/>
              </a:ext>
            </a:extLst>
          </p:cNvPr>
          <p:cNvSpPr txBox="1"/>
          <p:nvPr/>
        </p:nvSpPr>
        <p:spPr>
          <a:xfrm>
            <a:off x="8375349" y="1808936"/>
            <a:ext cx="3240000" cy="324000"/>
          </a:xfrm>
          <a:prstGeom prst="rect">
            <a:avLst/>
          </a:prstGeom>
          <a:noFill/>
        </p:spPr>
        <p:txBody>
          <a:bodyPr wrap="square" rtlCol="0" anchor="ctr">
            <a:noAutofit/>
          </a:bodyPr>
          <a:lstStyle/>
          <a:p>
            <a:pPr marL="0" marR="0" lvl="0" indent="0" algn="l" defTabSz="912813" rtl="0" eaLnBrk="0" fontAlgn="base" latinLnBrk="0" hangingPunct="0">
              <a:lnSpc>
                <a:spcPct val="100000"/>
              </a:lnSpc>
              <a:spcBef>
                <a:spcPts val="160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Roboto Light" pitchFamily="2" charset="0"/>
                <a:ea typeface="+mn-ea"/>
                <a:cs typeface="+mn-cs"/>
              </a:rPr>
              <a:t>Study Details &amp; Objectives</a:t>
            </a:r>
          </a:p>
        </p:txBody>
      </p:sp>
      <p:cxnSp>
        <p:nvCxnSpPr>
          <p:cNvPr id="14" name="Straight Connector 13">
            <a:extLst>
              <a:ext uri="{FF2B5EF4-FFF2-40B4-BE49-F238E27FC236}">
                <a16:creationId xmlns:a16="http://schemas.microsoft.com/office/drawing/2014/main" id="{04E0BF70-02EF-48DD-A8A2-603734506FC7}"/>
              </a:ext>
            </a:extLst>
          </p:cNvPr>
          <p:cNvCxnSpPr>
            <a:cxnSpLocks/>
          </p:cNvCxnSpPr>
          <p:nvPr/>
        </p:nvCxnSpPr>
        <p:spPr>
          <a:xfrm>
            <a:off x="8375349" y="2154716"/>
            <a:ext cx="342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6E2D8D98-9A9B-4DB0-82CC-7025FB6E84FA}"/>
              </a:ext>
            </a:extLst>
          </p:cNvPr>
          <p:cNvSpPr/>
          <p:nvPr/>
        </p:nvSpPr>
        <p:spPr>
          <a:xfrm>
            <a:off x="4685551" y="3681395"/>
            <a:ext cx="3240000" cy="72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Roboto Medium"/>
                <a:ea typeface="+mn-ea"/>
                <a:cs typeface="+mn-cs"/>
              </a:rPr>
              <a:t>Fostrox</a:t>
            </a:r>
            <a:r>
              <a:rPr kumimoji="0" lang="en-US" sz="1800" b="0" i="0" u="none" strike="noStrike" kern="1200" cap="none" spc="0" normalizeH="0" baseline="0" noProof="0" dirty="0">
                <a:ln>
                  <a:noFill/>
                </a:ln>
                <a:solidFill>
                  <a:prstClr val="white"/>
                </a:solidFill>
                <a:effectLst/>
                <a:uLnTx/>
                <a:uFillTx/>
                <a:latin typeface="Roboto Medium"/>
                <a:ea typeface="+mn-ea"/>
                <a:cs typeface="+mn-cs"/>
              </a:rPr>
              <a:t> + Lenvima</a:t>
            </a:r>
            <a:r>
              <a:rPr kumimoji="0" lang="sv-SE" sz="1800" b="0" i="0" u="none" strike="noStrike" kern="1200" cap="none" spc="0" normalizeH="0" baseline="30000" noProof="0" dirty="0">
                <a:ln>
                  <a:noFill/>
                </a:ln>
                <a:solidFill>
                  <a:prstClr val="white"/>
                </a:solidFill>
                <a:effectLst/>
                <a:uLnTx/>
                <a:uFillTx/>
                <a:latin typeface="Roboto Medium"/>
                <a:ea typeface="+mn-ea"/>
                <a:cs typeface="Arial" panose="020B0604020202020204" pitchFamily="34" charset="0"/>
              </a:rPr>
              <a:t>®</a:t>
            </a:r>
            <a:endParaRPr kumimoji="0" lang="en-US" sz="1800" b="0" i="0" u="none" strike="noStrike" kern="1200" cap="none" spc="0" normalizeH="0" baseline="0" noProof="0" dirty="0">
              <a:ln>
                <a:noFill/>
              </a:ln>
              <a:solidFill>
                <a:prstClr val="white"/>
              </a:solidFill>
              <a:effectLst/>
              <a:uLnTx/>
              <a:uFillTx/>
              <a:latin typeface="Roboto Medium"/>
              <a:ea typeface="+mn-ea"/>
              <a:cs typeface="+mn-cs"/>
            </a:endParaRP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Light"/>
                <a:ea typeface="+mn-ea"/>
                <a:cs typeface="+mn-cs"/>
              </a:rPr>
              <a:t>Recommended Ph 2 dose , n=15/30*</a:t>
            </a:r>
            <a:endParaRPr kumimoji="0" lang="en-SE" sz="12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18" name="TextBox 17">
            <a:extLst>
              <a:ext uri="{FF2B5EF4-FFF2-40B4-BE49-F238E27FC236}">
                <a16:creationId xmlns:a16="http://schemas.microsoft.com/office/drawing/2014/main" id="{67763A1F-9A2A-4DA7-8049-655DDDAA1E23}"/>
              </a:ext>
            </a:extLst>
          </p:cNvPr>
          <p:cNvSpPr txBox="1"/>
          <p:nvPr/>
        </p:nvSpPr>
        <p:spPr>
          <a:xfrm>
            <a:off x="8375349" y="2256607"/>
            <a:ext cx="3420000" cy="3750776"/>
          </a:xfrm>
          <a:prstGeom prst="rect">
            <a:avLst/>
          </a:prstGeom>
          <a:noFill/>
        </p:spPr>
        <p:txBody>
          <a:bodyPr wrap="square" rtlCol="0" anchor="t">
            <a:noAutofit/>
          </a:bodyPr>
          <a:lstStyle/>
          <a:p>
            <a:pPr marL="0" marR="0" lvl="0" indent="0" algn="l" defTabSz="912813" rtl="0" eaLnBrk="0" fontAlgn="base" latinLnBrk="0" hangingPunct="0">
              <a:lnSpc>
                <a:spcPct val="100000"/>
              </a:lnSpc>
              <a:spcBef>
                <a:spcPts val="1600"/>
              </a:spcBef>
              <a:spcAft>
                <a:spcPts val="30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Roboto Light" pitchFamily="2" charset="0"/>
                <a:ea typeface="+mn-ea"/>
                <a:cs typeface="+mn-cs"/>
              </a:rPr>
              <a:t>Patient Population:</a:t>
            </a:r>
          </a:p>
          <a:p>
            <a:pPr marL="446088" marR="0" lvl="1" indent="-285750" algn="l" defTabSz="912813"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1400" b="0" i="0" u="sng" strike="noStrike" kern="1200" cap="none" spc="0" normalizeH="0" baseline="0" noProof="0" dirty="0">
                <a:ln>
                  <a:noFill/>
                </a:ln>
                <a:solidFill>
                  <a:srgbClr val="000000"/>
                </a:solidFill>
                <a:effectLst/>
                <a:uLnTx/>
                <a:uFillTx/>
                <a:latin typeface="Roboto Light" pitchFamily="2" charset="0"/>
                <a:ea typeface="+mn-ea"/>
                <a:cs typeface="+mn-cs"/>
              </a:rPr>
              <a:t>2L advanced inoperable HCC</a:t>
            </a: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 Child-Pugh A</a:t>
            </a:r>
            <a:endParaRPr kumimoji="0" lang="en-US" sz="1400" b="0" i="0" u="none" strike="noStrike" kern="1200" cap="none" spc="0" normalizeH="0" baseline="0" noProof="0" dirty="0">
              <a:ln>
                <a:noFill/>
              </a:ln>
              <a:solidFill>
                <a:srgbClr val="000000"/>
              </a:solidFill>
              <a:effectLst/>
              <a:uLnTx/>
              <a:uFillTx/>
              <a:latin typeface="Roboto Light" pitchFamily="2" charset="0"/>
              <a:ea typeface="Roboto Light" pitchFamily="2" charset="0"/>
              <a:cs typeface="+mn-cs"/>
            </a:endParaRPr>
          </a:p>
          <a:p>
            <a:pPr marL="446088" marR="0" lvl="1" indent="-285750" algn="l" defTabSz="912813"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Roboto Light" pitchFamily="2" charset="0"/>
                <a:ea typeface="+mn-ea"/>
                <a:cs typeface="+mn-cs"/>
              </a:rPr>
              <a:t>progressed on or intolerant of 1L SOC therapy for HCC, </a:t>
            </a:r>
            <a:r>
              <a:rPr kumimoji="0" lang="en-GB" sz="1400" b="0" i="0" u="sng" strike="noStrike" kern="1200" cap="none" spc="0" normalizeH="0" baseline="0" noProof="0" dirty="0">
                <a:ln>
                  <a:noFill/>
                </a:ln>
                <a:solidFill>
                  <a:srgbClr val="000000"/>
                </a:solidFill>
                <a:effectLst/>
                <a:uLnTx/>
                <a:uFillTx/>
                <a:latin typeface="Roboto Light" pitchFamily="2" charset="0"/>
                <a:ea typeface="+mn-ea"/>
                <a:cs typeface="+mn-cs"/>
              </a:rPr>
              <a:t>including </a:t>
            </a:r>
            <a:r>
              <a:rPr kumimoji="0" lang="en-GB" sz="1400" b="0" i="0" u="sng" strike="noStrike" kern="1200" cap="none" spc="0" normalizeH="0" baseline="0" noProof="0" dirty="0" err="1">
                <a:ln>
                  <a:noFill/>
                </a:ln>
                <a:solidFill>
                  <a:srgbClr val="000000"/>
                </a:solidFill>
                <a:effectLst/>
                <a:uLnTx/>
                <a:uFillTx/>
                <a:latin typeface="Roboto Light" pitchFamily="2" charset="0"/>
                <a:ea typeface="+mn-ea"/>
                <a:cs typeface="+mn-cs"/>
              </a:rPr>
              <a:t>atezo</a:t>
            </a:r>
            <a:r>
              <a:rPr kumimoji="0" lang="en-GB" sz="1400" b="0" i="0" u="sng" strike="noStrike" kern="1200" cap="none" spc="0" normalizeH="0" baseline="0" noProof="0" dirty="0">
                <a:ln>
                  <a:noFill/>
                </a:ln>
                <a:solidFill>
                  <a:srgbClr val="000000"/>
                </a:solidFill>
                <a:effectLst/>
                <a:uLnTx/>
                <a:uFillTx/>
                <a:latin typeface="Roboto Light" pitchFamily="2" charset="0"/>
                <a:ea typeface="+mn-ea"/>
                <a:cs typeface="+mn-cs"/>
              </a:rPr>
              <a:t>/</a:t>
            </a:r>
            <a:r>
              <a:rPr kumimoji="0" lang="en-GB" sz="1400" b="0" i="0" u="sng" strike="noStrike" kern="1200" cap="none" spc="0" normalizeH="0" baseline="0" noProof="0" dirty="0" err="1">
                <a:ln>
                  <a:noFill/>
                </a:ln>
                <a:solidFill>
                  <a:srgbClr val="000000"/>
                </a:solidFill>
                <a:effectLst/>
                <a:uLnTx/>
                <a:uFillTx/>
                <a:latin typeface="Roboto Light" pitchFamily="2" charset="0"/>
                <a:ea typeface="+mn-ea"/>
                <a:cs typeface="+mn-cs"/>
              </a:rPr>
              <a:t>bev</a:t>
            </a:r>
            <a:r>
              <a:rPr kumimoji="0" lang="en-GB" sz="1400" b="0" i="0" u="sng" strike="noStrike" kern="1200" cap="none" spc="0" normalizeH="0" baseline="0" noProof="0" dirty="0">
                <a:ln>
                  <a:noFill/>
                </a:ln>
                <a:solidFill>
                  <a:srgbClr val="000000"/>
                </a:solidFill>
                <a:effectLst/>
                <a:uLnTx/>
                <a:uFillTx/>
                <a:latin typeface="Roboto Light" pitchFamily="2" charset="0"/>
                <a:ea typeface="+mn-ea"/>
                <a:cs typeface="+mn-cs"/>
              </a:rPr>
              <a:t> patients</a:t>
            </a:r>
          </a:p>
          <a:p>
            <a:pPr marL="160338" marR="0" lvl="1" indent="0" algn="l" defTabSz="912813" rtl="0" eaLnBrk="0" fontAlgn="base" latinLnBrk="0" hangingPunct="0">
              <a:lnSpc>
                <a:spcPct val="100000"/>
              </a:lnSpc>
              <a:spcBef>
                <a:spcPct val="0"/>
              </a:spcBef>
              <a:spcAft>
                <a:spcPts val="30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Roboto Light" pitchFamily="2" charset="0"/>
              <a:ea typeface="+mn-ea"/>
              <a:cs typeface="+mn-cs"/>
            </a:endParaRPr>
          </a:p>
          <a:p>
            <a:pPr marL="160338" marR="0" lvl="1" indent="0" algn="l" defTabSz="912813" rtl="0" eaLnBrk="0" fontAlgn="base" latinLnBrk="0" hangingPunct="0">
              <a:lnSpc>
                <a:spcPct val="100000"/>
              </a:lnSpc>
              <a:spcBef>
                <a:spcPct val="0"/>
              </a:spcBef>
              <a:spcAft>
                <a:spcPts val="30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Roboto Light" pitchFamily="2" charset="0"/>
                <a:ea typeface="+mn-ea"/>
                <a:cs typeface="+mn-cs"/>
              </a:rPr>
              <a:t>Primary Objective:</a:t>
            </a:r>
          </a:p>
          <a:p>
            <a:pPr marL="446088" marR="0" lvl="1" indent="-285750" algn="l" defTabSz="912813"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assess safety and tolerability as combination therapy</a:t>
            </a:r>
          </a:p>
          <a:p>
            <a:pPr marL="446088" marR="0" lvl="1" indent="-285750" algn="l" defTabSz="912813"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determine recommended phase 2 doses</a:t>
            </a:r>
          </a:p>
          <a:p>
            <a:pPr marL="0" marR="0" lvl="1" indent="0" algn="l" defTabSz="912813" rtl="0" eaLnBrk="0" fontAlgn="base" latinLnBrk="0" hangingPunct="0">
              <a:lnSpc>
                <a:spcPct val="100000"/>
              </a:lnSpc>
              <a:spcBef>
                <a:spcPct val="0"/>
              </a:spcBef>
              <a:spcAft>
                <a:spcPts val="3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endParaRPr>
          </a:p>
          <a:p>
            <a:pPr marL="0" marR="0" lvl="1" indent="0" algn="l" defTabSz="912813" rtl="0" eaLnBrk="0" fontAlgn="base" latinLnBrk="0" hangingPunct="0">
              <a:lnSpc>
                <a:spcPct val="100000"/>
              </a:lnSpc>
              <a:spcBef>
                <a:spcPct val="0"/>
              </a:spcBef>
              <a:spcAft>
                <a:spcPts val="3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Secondary Objective:</a:t>
            </a:r>
          </a:p>
          <a:p>
            <a:pPr marL="446088" marR="0" lvl="1" indent="-285750" algn="l" defTabSz="912813" rtl="0" eaLnBrk="0" fontAlgn="base" latinLnBrk="0" hangingPunct="0">
              <a:lnSpc>
                <a:spcPct val="10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Light" pitchFamily="2" charset="0"/>
                <a:ea typeface="+mn-ea"/>
                <a:cs typeface="+mn-cs"/>
              </a:rPr>
              <a:t>to evaluate tumor response rate based on RECIST v1.1</a:t>
            </a:r>
          </a:p>
        </p:txBody>
      </p:sp>
      <p:sp>
        <p:nvSpPr>
          <p:cNvPr id="19" name="Rectangle: Rounded Corners 18">
            <a:extLst>
              <a:ext uri="{FF2B5EF4-FFF2-40B4-BE49-F238E27FC236}">
                <a16:creationId xmlns:a16="http://schemas.microsoft.com/office/drawing/2014/main" id="{62E45522-0527-4810-B5C5-03EB39242B43}"/>
              </a:ext>
            </a:extLst>
          </p:cNvPr>
          <p:cNvSpPr/>
          <p:nvPr/>
        </p:nvSpPr>
        <p:spPr>
          <a:xfrm>
            <a:off x="685800" y="4581388"/>
            <a:ext cx="3240000" cy="72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Roboto Medium"/>
                <a:ea typeface="+mn-ea"/>
                <a:cs typeface="+mn-cs"/>
              </a:rPr>
              <a:t>Fostrox</a:t>
            </a:r>
            <a:r>
              <a:rPr kumimoji="0" lang="en-US" sz="1800" b="0" i="0" u="none" strike="noStrike" kern="1200" cap="none" spc="0" normalizeH="0" baseline="0" noProof="0" dirty="0">
                <a:ln>
                  <a:noFill/>
                </a:ln>
                <a:solidFill>
                  <a:prstClr val="white"/>
                </a:solidFill>
                <a:effectLst/>
                <a:uLnTx/>
                <a:uFillTx/>
                <a:latin typeface="Roboto Medium"/>
                <a:ea typeface="+mn-ea"/>
                <a:cs typeface="+mn-cs"/>
              </a:rPr>
              <a:t> + Keytruda</a:t>
            </a:r>
            <a:r>
              <a:rPr kumimoji="0" lang="sv-SE" sz="1800" b="0" i="0" u="none" strike="noStrike" kern="1200" cap="none" spc="0" normalizeH="0" baseline="30000" noProof="0" dirty="0">
                <a:ln>
                  <a:noFill/>
                </a:ln>
                <a:solidFill>
                  <a:prstClr val="white"/>
                </a:solidFill>
                <a:effectLst/>
                <a:uLnTx/>
                <a:uFillTx/>
                <a:latin typeface="Roboto Medium"/>
                <a:ea typeface="+mn-ea"/>
                <a:cs typeface="Arial" panose="020B0604020202020204" pitchFamily="34" charset="0"/>
              </a:rPr>
              <a:t>®</a:t>
            </a:r>
            <a:endParaRPr kumimoji="0" lang="en-US" sz="1800" b="0" i="0" u="none" strike="noStrike" kern="1200" cap="none" spc="0" normalizeH="0" baseline="0" noProof="0" dirty="0">
              <a:ln>
                <a:noFill/>
              </a:ln>
              <a:solidFill>
                <a:prstClr val="white"/>
              </a:solidFill>
              <a:effectLst/>
              <a:uLnTx/>
              <a:uFillTx/>
              <a:latin typeface="Roboto Medium"/>
              <a:ea typeface="+mn-ea"/>
              <a:cs typeface="+mn-cs"/>
            </a:endParaRP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Light"/>
                <a:ea typeface="+mn-ea"/>
                <a:cs typeface="+mn-cs"/>
              </a:rPr>
              <a:t>10-40 mg, dose cohorts of 3 patients</a:t>
            </a:r>
            <a:endParaRPr kumimoji="0" lang="en-SE" sz="12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20" name="Rectangle: Rounded Corners 19">
            <a:extLst>
              <a:ext uri="{FF2B5EF4-FFF2-40B4-BE49-F238E27FC236}">
                <a16:creationId xmlns:a16="http://schemas.microsoft.com/office/drawing/2014/main" id="{6DCB5290-3193-4890-8924-D062CEB27605}"/>
              </a:ext>
            </a:extLst>
          </p:cNvPr>
          <p:cNvSpPr/>
          <p:nvPr/>
        </p:nvSpPr>
        <p:spPr>
          <a:xfrm>
            <a:off x="4685551" y="4581387"/>
            <a:ext cx="3240000" cy="72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Roboto Medium"/>
                <a:ea typeface="+mn-ea"/>
                <a:cs typeface="+mn-cs"/>
              </a:rPr>
              <a:t>Fostrox</a:t>
            </a:r>
            <a:r>
              <a:rPr kumimoji="0" lang="en-US" sz="1800" b="0" i="0" u="none" strike="noStrike" kern="1200" cap="none" spc="0" normalizeH="0" baseline="0" noProof="0" dirty="0">
                <a:ln>
                  <a:noFill/>
                </a:ln>
                <a:solidFill>
                  <a:prstClr val="white"/>
                </a:solidFill>
                <a:effectLst/>
                <a:uLnTx/>
                <a:uFillTx/>
                <a:latin typeface="Roboto Medium"/>
                <a:ea typeface="+mn-ea"/>
                <a:cs typeface="+mn-cs"/>
              </a:rPr>
              <a:t> + Keytruda</a:t>
            </a:r>
            <a:r>
              <a:rPr kumimoji="0" lang="sv-SE" sz="1800" b="0" i="0" u="none" strike="noStrike" kern="1200" cap="none" spc="0" normalizeH="0" baseline="30000" noProof="0" dirty="0">
                <a:ln>
                  <a:noFill/>
                </a:ln>
                <a:solidFill>
                  <a:prstClr val="white"/>
                </a:solidFill>
                <a:effectLst/>
                <a:uLnTx/>
                <a:uFillTx/>
                <a:latin typeface="Roboto Medium"/>
                <a:ea typeface="+mn-ea"/>
                <a:cs typeface="Arial" panose="020B0604020202020204" pitchFamily="34" charset="0"/>
              </a:rPr>
              <a:t>®</a:t>
            </a:r>
            <a:endParaRPr kumimoji="0" lang="en-US" sz="1800" b="0" i="0" u="none" strike="noStrike" kern="1200" cap="none" spc="0" normalizeH="0" baseline="0" noProof="0" dirty="0">
              <a:ln>
                <a:noFill/>
              </a:ln>
              <a:solidFill>
                <a:prstClr val="white"/>
              </a:solidFill>
              <a:effectLst/>
              <a:uLnTx/>
              <a:uFillTx/>
              <a:latin typeface="Roboto Medium"/>
              <a:ea typeface="+mn-ea"/>
              <a:cs typeface="+mn-cs"/>
            </a:endParaRP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Light"/>
                <a:ea typeface="+mn-ea"/>
                <a:cs typeface="+mn-cs"/>
              </a:rPr>
              <a:t>Recommended Ph 2 dose , n=15/30*</a:t>
            </a:r>
            <a:endParaRPr kumimoji="0" lang="en-SE" sz="1200" b="0" i="0" u="none" strike="noStrike" kern="1200" cap="none" spc="0" normalizeH="0" baseline="0" noProof="0" dirty="0">
              <a:ln>
                <a:noFill/>
              </a:ln>
              <a:solidFill>
                <a:prstClr val="white"/>
              </a:solidFill>
              <a:effectLst/>
              <a:uLnTx/>
              <a:uFillTx/>
              <a:latin typeface="Roboto Light"/>
              <a:ea typeface="+mn-ea"/>
              <a:cs typeface="+mn-cs"/>
            </a:endParaRPr>
          </a:p>
        </p:txBody>
      </p:sp>
      <p:cxnSp>
        <p:nvCxnSpPr>
          <p:cNvPr id="21" name="Straight Arrow Connector 20">
            <a:extLst>
              <a:ext uri="{FF2B5EF4-FFF2-40B4-BE49-F238E27FC236}">
                <a16:creationId xmlns:a16="http://schemas.microsoft.com/office/drawing/2014/main" id="{5222B936-977A-4C5E-B85E-A4405AE6D422}"/>
              </a:ext>
            </a:extLst>
          </p:cNvPr>
          <p:cNvCxnSpPr>
            <a:stCxn id="19" idx="3"/>
            <a:endCxn id="20" idx="1"/>
          </p:cNvCxnSpPr>
          <p:nvPr/>
        </p:nvCxnSpPr>
        <p:spPr>
          <a:xfrm flipV="1">
            <a:off x="3925800" y="4941387"/>
            <a:ext cx="759751" cy="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FE30093-7A04-45C2-BD64-80B6CC926CA5}"/>
              </a:ext>
            </a:extLst>
          </p:cNvPr>
          <p:cNvSpPr/>
          <p:nvPr/>
        </p:nvSpPr>
        <p:spPr>
          <a:xfrm>
            <a:off x="11484692" y="278307"/>
            <a:ext cx="648000" cy="6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23" name="Graphic 22" descr="Fingerprint with solid fill">
            <a:extLst>
              <a:ext uri="{FF2B5EF4-FFF2-40B4-BE49-F238E27FC236}">
                <a16:creationId xmlns:a16="http://schemas.microsoft.com/office/drawing/2014/main" id="{2B3E0AF3-B498-4EC3-98C4-CF416BEC48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92692" y="386307"/>
            <a:ext cx="432000" cy="432000"/>
          </a:xfrm>
          <a:prstGeom prst="rect">
            <a:avLst/>
          </a:prstGeom>
        </p:spPr>
      </p:pic>
      <p:sp>
        <p:nvSpPr>
          <p:cNvPr id="24" name="Rectangle: Rounded Corners 23">
            <a:extLst>
              <a:ext uri="{FF2B5EF4-FFF2-40B4-BE49-F238E27FC236}">
                <a16:creationId xmlns:a16="http://schemas.microsoft.com/office/drawing/2014/main" id="{8245F14A-D516-4211-BBDC-0AE636D49BF5}"/>
              </a:ext>
            </a:extLst>
          </p:cNvPr>
          <p:cNvSpPr/>
          <p:nvPr/>
        </p:nvSpPr>
        <p:spPr>
          <a:xfrm>
            <a:off x="1413044" y="2462724"/>
            <a:ext cx="5760000" cy="90000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Medium"/>
                <a:ea typeface="+mn-ea"/>
                <a:cs typeface="+mn-cs"/>
              </a:rPr>
              <a:t>Decision point</a:t>
            </a: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err="1">
                <a:ln>
                  <a:noFill/>
                </a:ln>
                <a:solidFill>
                  <a:prstClr val="white"/>
                </a:solidFill>
                <a:effectLst/>
                <a:uLnTx/>
                <a:uFillTx/>
                <a:latin typeface="Roboto Light"/>
                <a:ea typeface="+mn-ea"/>
                <a:cs typeface="+mn-cs"/>
              </a:rPr>
              <a:t>Finalise</a:t>
            </a:r>
            <a:r>
              <a:rPr kumimoji="0" lang="en-US" sz="1400" b="0" i="0" u="none" strike="noStrike" kern="1200" cap="none" spc="0" normalizeH="0" baseline="0" noProof="0" dirty="0">
                <a:ln>
                  <a:noFill/>
                </a:ln>
                <a:solidFill>
                  <a:prstClr val="white"/>
                </a:solidFill>
                <a:effectLst/>
                <a:uLnTx/>
                <a:uFillTx/>
                <a:latin typeface="Roboto Light"/>
                <a:ea typeface="+mn-ea"/>
                <a:cs typeface="+mn-cs"/>
              </a:rPr>
              <a:t> phase 2 dose for each combination</a:t>
            </a:r>
          </a:p>
          <a:p>
            <a:pPr marL="285750" marR="0" lvl="0" indent="-285750" algn="l" defTabSz="912813"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Roboto Light"/>
                <a:ea typeface="+mn-ea"/>
                <a:cs typeface="+mn-cs"/>
              </a:rPr>
              <a:t>Which combination(s) to take into phase 2, one or both </a:t>
            </a:r>
            <a:endParaRPr kumimoji="0" lang="en-SE" sz="1400" b="0" i="0" u="none" strike="noStrike" kern="1200" cap="none" spc="0" normalizeH="0" baseline="0" noProof="0" dirty="0">
              <a:ln>
                <a:noFill/>
              </a:ln>
              <a:solidFill>
                <a:prstClr val="white"/>
              </a:solidFill>
              <a:effectLst/>
              <a:uLnTx/>
              <a:uFillTx/>
              <a:latin typeface="Roboto Light"/>
              <a:ea typeface="+mn-ea"/>
              <a:cs typeface="+mn-cs"/>
            </a:endParaRPr>
          </a:p>
        </p:txBody>
      </p:sp>
      <p:cxnSp>
        <p:nvCxnSpPr>
          <p:cNvPr id="26" name="Straight Arrow Connector 25">
            <a:extLst>
              <a:ext uri="{FF2B5EF4-FFF2-40B4-BE49-F238E27FC236}">
                <a16:creationId xmlns:a16="http://schemas.microsoft.com/office/drawing/2014/main" id="{F0D45811-99DA-479A-8BAF-55CB180B7E2E}"/>
              </a:ext>
            </a:extLst>
          </p:cNvPr>
          <p:cNvCxnSpPr>
            <a:cxnSpLocks/>
            <a:stCxn id="24" idx="2"/>
          </p:cNvCxnSpPr>
          <p:nvPr/>
        </p:nvCxnSpPr>
        <p:spPr>
          <a:xfrm>
            <a:off x="4293044" y="3362724"/>
            <a:ext cx="0" cy="648000"/>
          </a:xfrm>
          <a:prstGeom prst="straightConnector1">
            <a:avLst/>
          </a:prstGeom>
          <a:ln w="38100">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4ED8859-AF2F-4FB2-90ED-1B0BC1C4F93C}"/>
              </a:ext>
            </a:extLst>
          </p:cNvPr>
          <p:cNvCxnSpPr>
            <a:cxnSpLocks/>
            <a:stCxn id="24" idx="2"/>
          </p:cNvCxnSpPr>
          <p:nvPr/>
        </p:nvCxnSpPr>
        <p:spPr>
          <a:xfrm>
            <a:off x="4293044" y="3362724"/>
            <a:ext cx="0" cy="1584000"/>
          </a:xfrm>
          <a:prstGeom prst="straightConnector1">
            <a:avLst/>
          </a:prstGeom>
          <a:ln w="38100">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8EE9F29B-686D-4E58-BBC3-8B1FF1EEB541}"/>
              </a:ext>
            </a:extLst>
          </p:cNvPr>
          <p:cNvSpPr/>
          <p:nvPr/>
        </p:nvSpPr>
        <p:spPr>
          <a:xfrm>
            <a:off x="685800" y="5484847"/>
            <a:ext cx="7239751" cy="46800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Medium"/>
                <a:ea typeface="+mn-ea"/>
                <a:cs typeface="+mn-cs"/>
              </a:rPr>
              <a:t>Investigator sites split 60/40 EU &amp; Asia</a:t>
            </a:r>
            <a:endParaRPr kumimoji="0" lang="en-SE" sz="1400" b="0" i="0" u="none" strike="noStrike" kern="1200" cap="none" spc="0" normalizeH="0" baseline="0" noProof="0" dirty="0">
              <a:ln>
                <a:noFill/>
              </a:ln>
              <a:solidFill>
                <a:prstClr val="white"/>
              </a:solidFill>
              <a:effectLst/>
              <a:uLnTx/>
              <a:uFillTx/>
              <a:latin typeface="Roboto Light"/>
              <a:ea typeface="+mn-ea"/>
              <a:cs typeface="+mn-cs"/>
            </a:endParaRPr>
          </a:p>
        </p:txBody>
      </p:sp>
      <p:cxnSp>
        <p:nvCxnSpPr>
          <p:cNvPr id="17" name="Straight Arrow Connector 16">
            <a:extLst>
              <a:ext uri="{FF2B5EF4-FFF2-40B4-BE49-F238E27FC236}">
                <a16:creationId xmlns:a16="http://schemas.microsoft.com/office/drawing/2014/main" id="{CBF2D4C5-2DC3-4D26-B937-10EF5796F34C}"/>
              </a:ext>
            </a:extLst>
          </p:cNvPr>
          <p:cNvCxnSpPr>
            <a:stCxn id="2" idx="3"/>
            <a:endCxn id="15" idx="1"/>
          </p:cNvCxnSpPr>
          <p:nvPr/>
        </p:nvCxnSpPr>
        <p:spPr>
          <a:xfrm flipV="1">
            <a:off x="3925800" y="4041395"/>
            <a:ext cx="759751" cy="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333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4">
            <a:extLst>
              <a:ext uri="{FF2B5EF4-FFF2-40B4-BE49-F238E27FC236}">
                <a16:creationId xmlns:a16="http://schemas.microsoft.com/office/drawing/2014/main" id="{C25B0233-CA52-43DB-8630-B97D1D3BC8EC}"/>
              </a:ext>
            </a:extLst>
          </p:cNvPr>
          <p:cNvSpPr>
            <a:spLocks noChangeArrowheads="1"/>
          </p:cNvSpPr>
          <p:nvPr/>
        </p:nvSpPr>
        <p:spPr bwMode="auto">
          <a:xfrm>
            <a:off x="827031" y="3855323"/>
            <a:ext cx="3240000" cy="1980000"/>
          </a:xfrm>
          <a:prstGeom prst="round2SameRect">
            <a:avLst>
              <a:gd name="adj1" fmla="val 4594"/>
              <a:gd name="adj2" fmla="val 0"/>
            </a:avLst>
          </a:prstGeom>
          <a:solidFill>
            <a:schemeClr val="accent4">
              <a:lumMod val="40000"/>
              <a:lumOff val="60000"/>
            </a:schemeClr>
          </a:solidFill>
          <a:ln w="9525">
            <a:headEnd/>
            <a:tailEnd/>
          </a:ln>
          <a:effectLst/>
        </p:spPr>
        <p:style>
          <a:lnRef idx="1">
            <a:schemeClr val="accent1"/>
          </a:lnRef>
          <a:fillRef idx="3">
            <a:schemeClr val="accent1"/>
          </a:fillRef>
          <a:effectRef idx="2">
            <a:schemeClr val="accent1"/>
          </a:effectRef>
          <a:fontRef idx="minor">
            <a:schemeClr val="lt1"/>
          </a:fontRef>
        </p:style>
        <p:txBody>
          <a:bodyPr anchor="t"/>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Roboto Medium"/>
                <a:ea typeface="+mn-ea"/>
                <a:cs typeface="+mn-cs"/>
              </a:rPr>
              <a:t>Early lines HCC</a:t>
            </a:r>
          </a:p>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lumMod val="65000"/>
                  <a:lumOff val="35000"/>
                </a:srgbClr>
              </a:solidFill>
              <a:effectLst/>
              <a:uLnTx/>
              <a:uFillTx/>
              <a:latin typeface="Roboto Light"/>
              <a:ea typeface="+mn-ea"/>
              <a:cs typeface="+mn-cs"/>
            </a:endParaRP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Roboto Light"/>
                <a:ea typeface="+mn-ea"/>
                <a:cs typeface="+mn-cs"/>
              </a:rPr>
              <a:t>Launch as preferred combination partner in select patient groups in early lines HCC with either TKI or PD-1</a:t>
            </a:r>
          </a:p>
        </p:txBody>
      </p:sp>
      <p:sp>
        <p:nvSpPr>
          <p:cNvPr id="5" name="Slide Number Placeholder 4">
            <a:extLst>
              <a:ext uri="{FF2B5EF4-FFF2-40B4-BE49-F238E27FC236}">
                <a16:creationId xmlns:a16="http://schemas.microsoft.com/office/drawing/2014/main" id="{8FAA190F-3E37-6645-996E-813633924AEB}"/>
              </a:ext>
            </a:extLst>
          </p:cNvPr>
          <p:cNvSpPr>
            <a:spLocks noGrp="1"/>
          </p:cNvSpPr>
          <p:nvPr>
            <p:ph type="sldNum" sz="quarter" idx="1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fld id="{3C4F54F3-C349-4609-AFEE-01462D5C7942}" type="slidenum">
              <a:rPr kumimoji="0" lang="en-GB" sz="900" b="0" i="0" u="none" strike="noStrike" kern="1200" cap="none" spc="0" normalizeH="0" baseline="0" noProof="0" smtClean="0">
                <a:ln>
                  <a:noFill/>
                </a:ln>
                <a:solidFill>
                  <a:srgbClr val="111820"/>
                </a:solidFill>
                <a:effectLst/>
                <a:uLnTx/>
                <a:uFillTx/>
                <a:latin typeface="Roboto Light" panose="02000000000000000000" pitchFamily="2" charset="0"/>
                <a:ea typeface="Roboto Light" panose="02000000000000000000" pitchFamily="2" charset="0"/>
                <a:cs typeface="+mn-cs"/>
              </a:rPr>
              <a:pPr marL="0" marR="0" lvl="0" indent="0" algn="l" defTabSz="914265"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srgbClr val="111820"/>
              </a:solidFill>
              <a:effectLst/>
              <a:uLnTx/>
              <a:uFillTx/>
              <a:latin typeface="Roboto Light" panose="02000000000000000000" pitchFamily="2" charset="0"/>
              <a:ea typeface="Roboto Light" panose="02000000000000000000" pitchFamily="2" charset="0"/>
              <a:cs typeface="+mn-cs"/>
            </a:endParaRPr>
          </a:p>
        </p:txBody>
      </p:sp>
      <p:sp>
        <p:nvSpPr>
          <p:cNvPr id="11" name="Rectangle 24">
            <a:extLst>
              <a:ext uri="{FF2B5EF4-FFF2-40B4-BE49-F238E27FC236}">
                <a16:creationId xmlns:a16="http://schemas.microsoft.com/office/drawing/2014/main" id="{9C015423-57E5-4A61-AB37-927F9343E5BB}"/>
              </a:ext>
            </a:extLst>
          </p:cNvPr>
          <p:cNvSpPr>
            <a:spLocks noChangeArrowheads="1"/>
          </p:cNvSpPr>
          <p:nvPr/>
        </p:nvSpPr>
        <p:spPr bwMode="auto">
          <a:xfrm>
            <a:off x="4336669" y="3315323"/>
            <a:ext cx="3240000" cy="2520000"/>
          </a:xfrm>
          <a:prstGeom prst="round2SameRect">
            <a:avLst>
              <a:gd name="adj1" fmla="val 4594"/>
              <a:gd name="adj2" fmla="val 0"/>
            </a:avLst>
          </a:prstGeom>
          <a:solidFill>
            <a:schemeClr val="accent4">
              <a:lumMod val="60000"/>
              <a:lumOff val="40000"/>
            </a:schemeClr>
          </a:solidFill>
          <a:ln w="9525">
            <a:headEnd/>
            <a:tailEnd/>
          </a:ln>
        </p:spPr>
        <p:style>
          <a:lnRef idx="2">
            <a:schemeClr val="accent1"/>
          </a:lnRef>
          <a:fillRef idx="1">
            <a:schemeClr val="lt1"/>
          </a:fillRef>
          <a:effectRef idx="0">
            <a:schemeClr val="accent1"/>
          </a:effectRef>
          <a:fontRef idx="minor">
            <a:schemeClr val="dk1"/>
          </a:fontRef>
        </p:style>
        <p:txBody>
          <a:bodyPr anchor="t"/>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Medium"/>
                <a:ea typeface="+mn-ea"/>
                <a:cs typeface="+mn-cs"/>
              </a:rPr>
              <a:t>BACKBONE IN HCC</a:t>
            </a:r>
          </a:p>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Roboto Light"/>
              <a:ea typeface="+mn-ea"/>
              <a:cs typeface="+mn-cs"/>
            </a:endParaRP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oboto Light"/>
                <a:ea typeface="+mn-ea"/>
                <a:cs typeface="+mn-cs"/>
              </a:rPr>
              <a:t>Establish as backbone for combinations across HCC with potential for triple combinations &amp; earlier lines</a:t>
            </a:r>
          </a:p>
        </p:txBody>
      </p:sp>
      <p:sp>
        <p:nvSpPr>
          <p:cNvPr id="12" name="Rectangle 24">
            <a:extLst>
              <a:ext uri="{FF2B5EF4-FFF2-40B4-BE49-F238E27FC236}">
                <a16:creationId xmlns:a16="http://schemas.microsoft.com/office/drawing/2014/main" id="{9C015423-57E5-4A61-AB37-927F9343E5BB}"/>
              </a:ext>
            </a:extLst>
          </p:cNvPr>
          <p:cNvSpPr>
            <a:spLocks noChangeArrowheads="1"/>
          </p:cNvSpPr>
          <p:nvPr/>
        </p:nvSpPr>
        <p:spPr bwMode="auto">
          <a:xfrm>
            <a:off x="7846307" y="2775323"/>
            <a:ext cx="3240000" cy="3060000"/>
          </a:xfrm>
          <a:prstGeom prst="round2SameRect">
            <a:avLst>
              <a:gd name="adj1" fmla="val 4594"/>
              <a:gd name="adj2" fmla="val 0"/>
            </a:avLst>
          </a:prstGeom>
          <a:solidFill>
            <a:schemeClr val="accent4">
              <a:lumMod val="75000"/>
            </a:schemeClr>
          </a:solidFill>
          <a:ln w="9525">
            <a:headEnd/>
            <a:tailEnd/>
          </a:ln>
        </p:spPr>
        <p:style>
          <a:lnRef idx="2">
            <a:schemeClr val="accent1"/>
          </a:lnRef>
          <a:fillRef idx="1">
            <a:schemeClr val="lt1"/>
          </a:fillRef>
          <a:effectRef idx="0">
            <a:schemeClr val="accent1"/>
          </a:effectRef>
          <a:fontRef idx="minor">
            <a:schemeClr val="dk1"/>
          </a:fontRef>
        </p:style>
        <p:txBody>
          <a:bodyPr anchor="t"/>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Medium"/>
                <a:ea typeface="+mn-ea"/>
                <a:cs typeface="+mn-cs"/>
              </a:rPr>
              <a:t>Beyond HCC</a:t>
            </a:r>
          </a:p>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Roboto Light"/>
              <a:ea typeface="+mn-ea"/>
              <a:cs typeface="+mn-cs"/>
            </a:endParaRP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Roboto Light"/>
                <a:ea typeface="+mn-ea"/>
                <a:cs typeface="+mn-cs"/>
              </a:rPr>
              <a:t>Explore potential in other liver related tumors beyond HCC such as CRC driven liver metastasis</a:t>
            </a:r>
          </a:p>
        </p:txBody>
      </p:sp>
      <p:sp>
        <p:nvSpPr>
          <p:cNvPr id="15" name="Line 15">
            <a:extLst>
              <a:ext uri="{FF2B5EF4-FFF2-40B4-BE49-F238E27FC236}">
                <a16:creationId xmlns:a16="http://schemas.microsoft.com/office/drawing/2014/main" id="{5A08A963-695F-45E5-9D13-DAA0F2C6F99A}"/>
              </a:ext>
            </a:extLst>
          </p:cNvPr>
          <p:cNvSpPr>
            <a:spLocks noChangeShapeType="1"/>
          </p:cNvSpPr>
          <p:nvPr/>
        </p:nvSpPr>
        <p:spPr bwMode="auto">
          <a:xfrm>
            <a:off x="528000" y="5973310"/>
            <a:ext cx="10972800" cy="0"/>
          </a:xfrm>
          <a:prstGeom prst="line">
            <a:avLst/>
          </a:prstGeom>
          <a:noFill/>
          <a:ln w="76200">
            <a:solidFill>
              <a:schemeClr val="tx1">
                <a:lumMod val="65000"/>
                <a:lumOff val="35000"/>
              </a:schemeClr>
            </a:solidFill>
            <a:round/>
            <a:headEnd w="sm" len="sm"/>
            <a:tailEnd type="triangle" w="sm" len="sm"/>
          </a:ln>
          <a:effectLst/>
          <a:extLst>
            <a:ext uri="{909E8E84-426E-40DD-AFC4-6F175D3DCCD1}">
              <a14:hiddenFill xmlns:a14="http://schemas.microsoft.com/office/drawing/2010/main">
                <a:noFill/>
              </a14:hiddenFill>
            </a:ext>
          </a:extLst>
        </p:spPr>
        <p:txBody>
          <a:bodyPr wrap="none"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215" b="0" i="0" u="none" strike="noStrike" kern="1200" cap="none" spc="0" normalizeH="0" baseline="0" noProof="0">
              <a:ln>
                <a:noFill/>
              </a:ln>
              <a:solidFill>
                <a:srgbClr val="000000"/>
              </a:solidFill>
              <a:effectLst/>
              <a:uLnTx/>
              <a:uFillTx/>
              <a:latin typeface="Arial"/>
              <a:ea typeface="+mn-ea"/>
              <a:cs typeface="+mn-cs"/>
            </a:endParaRPr>
          </a:p>
        </p:txBody>
      </p:sp>
      <p:sp>
        <p:nvSpPr>
          <p:cNvPr id="16" name="Line 28">
            <a:extLst>
              <a:ext uri="{FF2B5EF4-FFF2-40B4-BE49-F238E27FC236}">
                <a16:creationId xmlns:a16="http://schemas.microsoft.com/office/drawing/2014/main" id="{5B87AD1E-0AAB-4713-BE24-CB6CC149494D}"/>
              </a:ext>
            </a:extLst>
          </p:cNvPr>
          <p:cNvSpPr>
            <a:spLocks noChangeShapeType="1"/>
          </p:cNvSpPr>
          <p:nvPr/>
        </p:nvSpPr>
        <p:spPr bwMode="auto">
          <a:xfrm flipH="1" flipV="1">
            <a:off x="11460325" y="2583217"/>
            <a:ext cx="40475" cy="3252106"/>
          </a:xfrm>
          <a:prstGeom prst="line">
            <a:avLst/>
          </a:prstGeom>
          <a:noFill/>
          <a:ln w="76200">
            <a:solidFill>
              <a:schemeClr val="tx1">
                <a:lumMod val="65000"/>
                <a:lumOff val="35000"/>
              </a:schemeClr>
            </a:solidFill>
            <a:round/>
            <a:headEnd w="sm" len="sm"/>
            <a:tailEnd type="triangle" w="sm" len="sm"/>
          </a:ln>
          <a:effectLst/>
          <a:extLst>
            <a:ext uri="{909E8E84-426E-40DD-AFC4-6F175D3DCCD1}">
              <a14:hiddenFill xmlns:a14="http://schemas.microsoft.com/office/drawing/2010/main">
                <a:noFill/>
              </a14:hiddenFill>
            </a:ext>
          </a:extLst>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215"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EBF882C8-2E3D-EF43-A5F9-2FB2F1575447}"/>
              </a:ext>
            </a:extLst>
          </p:cNvPr>
          <p:cNvGraphicFramePr>
            <a:graphicFrameLocks noGrp="1"/>
          </p:cNvGraphicFramePr>
          <p:nvPr>
            <p:extLst>
              <p:ext uri="{D42A27DB-BD31-4B8C-83A1-F6EECF244321}">
                <p14:modId xmlns:p14="http://schemas.microsoft.com/office/powerpoint/2010/main" val="951617372"/>
              </p:ext>
            </p:extLst>
          </p:nvPr>
        </p:nvGraphicFramePr>
        <p:xfrm>
          <a:off x="827031" y="1760094"/>
          <a:ext cx="10259276" cy="648000"/>
        </p:xfrm>
        <a:graphic>
          <a:graphicData uri="http://schemas.openxmlformats.org/drawingml/2006/table">
            <a:tbl>
              <a:tblPr firstRow="1" bandRow="1">
                <a:tableStyleId>{5C22544A-7EE6-4342-B048-85BDC9FD1C3A}</a:tableStyleId>
              </a:tblPr>
              <a:tblGrid>
                <a:gridCol w="10259276">
                  <a:extLst>
                    <a:ext uri="{9D8B030D-6E8A-4147-A177-3AD203B41FA5}">
                      <a16:colId xmlns:a16="http://schemas.microsoft.com/office/drawing/2014/main" val="3906764833"/>
                    </a:ext>
                  </a:extLst>
                </a:gridCol>
              </a:tblGrid>
              <a:tr h="648000">
                <a:tc>
                  <a:txBody>
                    <a:bodyPr/>
                    <a:lstStyle/>
                    <a:p>
                      <a:pPr algn="ctr"/>
                      <a:r>
                        <a:rPr lang="en-US" sz="2000" b="0" dirty="0" err="1">
                          <a:latin typeface="+mj-lt"/>
                        </a:rPr>
                        <a:t>Fostrox</a:t>
                      </a:r>
                      <a:r>
                        <a:rPr lang="en-US" sz="2000" b="0" dirty="0">
                          <a:latin typeface="+mj-lt"/>
                        </a:rPr>
                        <a:t>; Go-To option for combinations across liver related tumors</a:t>
                      </a:r>
                    </a:p>
                  </a:txBody>
                  <a:tcPr marL="72000" marR="72000" anchor="ctr">
                    <a:solidFill>
                      <a:srgbClr val="002060"/>
                    </a:solidFill>
                  </a:tcPr>
                </a:tc>
                <a:extLst>
                  <a:ext uri="{0D108BD9-81ED-4DB2-BD59-A6C34878D82A}">
                    <a16:rowId xmlns:a16="http://schemas.microsoft.com/office/drawing/2014/main" val="3845004675"/>
                  </a:ext>
                </a:extLst>
              </a:tr>
            </a:tbl>
          </a:graphicData>
        </a:graphic>
      </p:graphicFrame>
      <p:sp>
        <p:nvSpPr>
          <p:cNvPr id="19" name="Title 1">
            <a:extLst>
              <a:ext uri="{FF2B5EF4-FFF2-40B4-BE49-F238E27FC236}">
                <a16:creationId xmlns:a16="http://schemas.microsoft.com/office/drawing/2014/main" id="{69E84AD0-2532-4114-973E-AB3210F98F73}"/>
              </a:ext>
            </a:extLst>
          </p:cNvPr>
          <p:cNvSpPr>
            <a:spLocks noGrp="1"/>
          </p:cNvSpPr>
          <p:nvPr>
            <p:ph type="title"/>
          </p:nvPr>
        </p:nvSpPr>
        <p:spPr>
          <a:xfrm>
            <a:off x="629654" y="504826"/>
            <a:ext cx="10643050" cy="923464"/>
          </a:xfrm>
        </p:spPr>
        <p:txBody>
          <a:bodyPr/>
          <a:lstStyle/>
          <a:p>
            <a:pPr eaLnBrk="1" hangingPunct="1"/>
            <a:r>
              <a:rPr lang="sv-SE" altLang="sv-SE" sz="3000" dirty="0" err="1"/>
              <a:t>Strategic</a:t>
            </a:r>
            <a:r>
              <a:rPr lang="sv-SE" altLang="sv-SE" sz="3000" dirty="0"/>
              <a:t> evolution &amp; vision for </a:t>
            </a:r>
            <a:r>
              <a:rPr lang="sv-SE" altLang="sv-SE" sz="3000" dirty="0" err="1"/>
              <a:t>fostrox</a:t>
            </a:r>
            <a:r>
              <a:rPr lang="sv-SE" altLang="sv-SE" sz="3000" dirty="0"/>
              <a:t> in liver cancer</a:t>
            </a:r>
          </a:p>
        </p:txBody>
      </p:sp>
      <p:sp>
        <p:nvSpPr>
          <p:cNvPr id="14" name="Oval 13">
            <a:extLst>
              <a:ext uri="{FF2B5EF4-FFF2-40B4-BE49-F238E27FC236}">
                <a16:creationId xmlns:a16="http://schemas.microsoft.com/office/drawing/2014/main" id="{9171E6AA-CF21-4756-8575-A04294523E26}"/>
              </a:ext>
            </a:extLst>
          </p:cNvPr>
          <p:cNvSpPr/>
          <p:nvPr/>
        </p:nvSpPr>
        <p:spPr>
          <a:xfrm>
            <a:off x="11484692" y="278307"/>
            <a:ext cx="648000" cy="6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17" name="Graphic 16" descr="Money with solid fill">
            <a:extLst>
              <a:ext uri="{FF2B5EF4-FFF2-40B4-BE49-F238E27FC236}">
                <a16:creationId xmlns:a16="http://schemas.microsoft.com/office/drawing/2014/main" id="{316FB670-47BC-467D-ACE3-445DD87364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92692" y="386307"/>
            <a:ext cx="432000" cy="432000"/>
          </a:xfrm>
          <a:prstGeom prst="rect">
            <a:avLst/>
          </a:prstGeom>
        </p:spPr>
      </p:pic>
    </p:spTree>
    <p:extLst>
      <p:ext uri="{BB962C8B-B14F-4D97-AF65-F5344CB8AC3E}">
        <p14:creationId xmlns:p14="http://schemas.microsoft.com/office/powerpoint/2010/main" val="3211379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90C274-8013-4748-BA6A-5391B7EE949A}"/>
              </a:ext>
            </a:extLst>
          </p:cNvPr>
          <p:cNvSpPr>
            <a:spLocks noGrp="1"/>
          </p:cNvSpPr>
          <p:nvPr>
            <p:ph type="title"/>
          </p:nvPr>
        </p:nvSpPr>
        <p:spPr>
          <a:xfrm>
            <a:off x="613069" y="573924"/>
            <a:ext cx="10620000" cy="506629"/>
          </a:xfrm>
        </p:spPr>
        <p:txBody>
          <a:bodyPr/>
          <a:lstStyle/>
          <a:p>
            <a:pPr marL="0" lvl="0" indent="0">
              <a:buNone/>
            </a:pPr>
            <a:r>
              <a:rPr lang="en-GB" sz="2600" dirty="0">
                <a:solidFill>
                  <a:schemeClr val="tx1"/>
                </a:solidFill>
              </a:rPr>
              <a:t>Pipeline overview – in-house development &amp; assets for partnering</a:t>
            </a:r>
          </a:p>
        </p:txBody>
      </p:sp>
      <p:graphicFrame>
        <p:nvGraphicFramePr>
          <p:cNvPr id="11" name="Table 11">
            <a:extLst>
              <a:ext uri="{FF2B5EF4-FFF2-40B4-BE49-F238E27FC236}">
                <a16:creationId xmlns:a16="http://schemas.microsoft.com/office/drawing/2014/main" id="{53D6746C-9C35-44D7-92EB-F99BB8DD6DEE}"/>
              </a:ext>
            </a:extLst>
          </p:cNvPr>
          <p:cNvGraphicFramePr>
            <a:graphicFrameLocks noGrp="1"/>
          </p:cNvGraphicFramePr>
          <p:nvPr/>
        </p:nvGraphicFramePr>
        <p:xfrm>
          <a:off x="689272" y="1256876"/>
          <a:ext cx="10800000" cy="4611600"/>
        </p:xfrm>
        <a:graphic>
          <a:graphicData uri="http://schemas.openxmlformats.org/drawingml/2006/table">
            <a:tbl>
              <a:tblPr firstRow="1" bandRow="1">
                <a:tableStyleId>{2D5ABB26-0587-4C30-8999-92F81FD0307C}</a:tableStyleId>
              </a:tblPr>
              <a:tblGrid>
                <a:gridCol w="1260000">
                  <a:extLst>
                    <a:ext uri="{9D8B030D-6E8A-4147-A177-3AD203B41FA5}">
                      <a16:colId xmlns:a16="http://schemas.microsoft.com/office/drawing/2014/main" val="2605712589"/>
                    </a:ext>
                  </a:extLst>
                </a:gridCol>
                <a:gridCol w="1080000">
                  <a:extLst>
                    <a:ext uri="{9D8B030D-6E8A-4147-A177-3AD203B41FA5}">
                      <a16:colId xmlns:a16="http://schemas.microsoft.com/office/drawing/2014/main" val="1646545444"/>
                    </a:ext>
                  </a:extLst>
                </a:gridCol>
                <a:gridCol w="1080000">
                  <a:extLst>
                    <a:ext uri="{9D8B030D-6E8A-4147-A177-3AD203B41FA5}">
                      <a16:colId xmlns:a16="http://schemas.microsoft.com/office/drawing/2014/main" val="1398644488"/>
                    </a:ext>
                  </a:extLst>
                </a:gridCol>
                <a:gridCol w="756000">
                  <a:extLst>
                    <a:ext uri="{9D8B030D-6E8A-4147-A177-3AD203B41FA5}">
                      <a16:colId xmlns:a16="http://schemas.microsoft.com/office/drawing/2014/main" val="408059743"/>
                    </a:ext>
                  </a:extLst>
                </a:gridCol>
                <a:gridCol w="756000">
                  <a:extLst>
                    <a:ext uri="{9D8B030D-6E8A-4147-A177-3AD203B41FA5}">
                      <a16:colId xmlns:a16="http://schemas.microsoft.com/office/drawing/2014/main" val="4135222102"/>
                    </a:ext>
                  </a:extLst>
                </a:gridCol>
                <a:gridCol w="756000">
                  <a:extLst>
                    <a:ext uri="{9D8B030D-6E8A-4147-A177-3AD203B41FA5}">
                      <a16:colId xmlns:a16="http://schemas.microsoft.com/office/drawing/2014/main" val="3202797405"/>
                    </a:ext>
                  </a:extLst>
                </a:gridCol>
                <a:gridCol w="756000">
                  <a:extLst>
                    <a:ext uri="{9D8B030D-6E8A-4147-A177-3AD203B41FA5}">
                      <a16:colId xmlns:a16="http://schemas.microsoft.com/office/drawing/2014/main" val="428270893"/>
                    </a:ext>
                  </a:extLst>
                </a:gridCol>
                <a:gridCol w="756000">
                  <a:extLst>
                    <a:ext uri="{9D8B030D-6E8A-4147-A177-3AD203B41FA5}">
                      <a16:colId xmlns:a16="http://schemas.microsoft.com/office/drawing/2014/main" val="1647097356"/>
                    </a:ext>
                  </a:extLst>
                </a:gridCol>
                <a:gridCol w="1620000">
                  <a:extLst>
                    <a:ext uri="{9D8B030D-6E8A-4147-A177-3AD203B41FA5}">
                      <a16:colId xmlns:a16="http://schemas.microsoft.com/office/drawing/2014/main" val="3098542550"/>
                    </a:ext>
                  </a:extLst>
                </a:gridCol>
                <a:gridCol w="1980000">
                  <a:extLst>
                    <a:ext uri="{9D8B030D-6E8A-4147-A177-3AD203B41FA5}">
                      <a16:colId xmlns:a16="http://schemas.microsoft.com/office/drawing/2014/main" val="4094544906"/>
                    </a:ext>
                  </a:extLst>
                </a:gridCol>
              </a:tblGrid>
              <a:tr h="370840">
                <a:tc>
                  <a:txBody>
                    <a:bodyPr/>
                    <a:lstStyle/>
                    <a:p>
                      <a:r>
                        <a:rPr lang="en-US" sz="1200" cap="all" baseline="0" dirty="0">
                          <a:latin typeface="+mj-lt"/>
                        </a:rPr>
                        <a:t>Project</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cap="all" baseline="0" dirty="0">
                          <a:latin typeface="+mj-lt"/>
                        </a:rPr>
                        <a:t>PARTNER</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cap="all" baseline="0" dirty="0">
                          <a:latin typeface="+mj-lt"/>
                        </a:rPr>
                        <a:t>Disease </a:t>
                      </a:r>
                    </a:p>
                    <a:p>
                      <a:r>
                        <a:rPr lang="en-US" sz="1200" cap="all" baseline="0" dirty="0">
                          <a:latin typeface="+mj-lt"/>
                        </a:rPr>
                        <a:t>area</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cap="all" baseline="0" dirty="0">
                          <a:latin typeface="+mj-lt"/>
                        </a:rPr>
                        <a:t>Pre-clinical</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cap="all" baseline="0" dirty="0">
                          <a:latin typeface="+mj-lt"/>
                        </a:rPr>
                        <a:t>Ph 1</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cap="all" baseline="0" dirty="0">
                          <a:latin typeface="+mj-lt"/>
                        </a:rPr>
                        <a:t>Ph 2</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cap="all" baseline="0" dirty="0">
                          <a:latin typeface="+mj-lt"/>
                        </a:rPr>
                        <a:t>Ph 3</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cap="all" baseline="0" dirty="0">
                          <a:latin typeface="+mj-lt"/>
                        </a:rPr>
                        <a:t>On market</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cap="all" baseline="0" dirty="0">
                          <a:latin typeface="+mj-lt"/>
                        </a:rPr>
                        <a:t>Financials</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cap="all" baseline="0" dirty="0">
                          <a:latin typeface="+mj-lt"/>
                        </a:rPr>
                        <a:t>Potential next event(S)</a:t>
                      </a:r>
                      <a:endParaRPr lang="en-SE" sz="1200" cap="all" baseline="0" dirty="0">
                        <a:latin typeface="+mj-lt"/>
                      </a:endParaRPr>
                    </a:p>
                  </a:txBody>
                  <a:tcPr marL="36000" marR="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0785691"/>
                  </a:ext>
                </a:extLst>
              </a:tr>
              <a:tr h="216000">
                <a:tc gridSpan="10">
                  <a:txBody>
                    <a:bodyPr/>
                    <a:lstStyle/>
                    <a:p>
                      <a:r>
                        <a:rPr lang="en-US" sz="1200" dirty="0">
                          <a:latin typeface="+mj-lt"/>
                        </a:rPr>
                        <a:t>IN-HOUSE PROGRAM</a:t>
                      </a:r>
                      <a:endParaRPr lang="en-SE" sz="1200" dirty="0">
                        <a:latin typeface="+mj-lt"/>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pPr marL="171450" indent="-171450">
                        <a:buFont typeface="Wingdings" panose="05000000000000000000" pitchFamily="2" charset="2"/>
                        <a:buChar char="§"/>
                      </a:pPr>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4028318515"/>
                  </a:ext>
                </a:extLst>
              </a:tr>
              <a:tr h="504000">
                <a:tc>
                  <a:txBody>
                    <a:bodyPr/>
                    <a:lstStyle/>
                    <a:p>
                      <a:r>
                        <a:rPr lang="en-US" sz="1200" dirty="0" err="1"/>
                        <a:t>Fostroxacitabine</a:t>
                      </a:r>
                      <a:r>
                        <a:rPr lang="en-US" sz="1200" dirty="0"/>
                        <a:t> </a:t>
                      </a:r>
                      <a:r>
                        <a:rPr lang="en-US" sz="1200" dirty="0" err="1"/>
                        <a:t>bralpamide</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In-house development</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HCC (mono)</a:t>
                      </a:r>
                    </a:p>
                    <a:p>
                      <a:r>
                        <a:rPr lang="en-US" sz="1200" dirty="0"/>
                        <a:t>HCC (combo)</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100% </a:t>
                      </a:r>
                      <a:r>
                        <a:rPr lang="en-US" sz="1200" dirty="0" err="1"/>
                        <a:t>Medivir</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
                      </a:pPr>
                      <a:r>
                        <a:rPr lang="en-US" sz="1200" dirty="0"/>
                        <a:t>Selection of dose(s)</a:t>
                      </a:r>
                    </a:p>
                    <a:p>
                      <a:pPr marL="171450" indent="-171450">
                        <a:buFont typeface="Wingdings" panose="05000000000000000000" pitchFamily="2" charset="2"/>
                        <a:buChar char="§"/>
                      </a:pPr>
                      <a:r>
                        <a:rPr lang="en-US" sz="1200" dirty="0"/>
                        <a:t>Dose expansion</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2014427"/>
                  </a:ext>
                </a:extLst>
              </a:tr>
              <a:tr h="108000">
                <a:tc gridSpan="10">
                  <a:txBody>
                    <a:bodyPr/>
                    <a:lstStyle/>
                    <a:p>
                      <a:r>
                        <a:rPr lang="en-US" sz="1200" dirty="0">
                          <a:latin typeface="+mj-lt"/>
                        </a:rPr>
                        <a:t>PARTNERING PROGRAMS</a:t>
                      </a:r>
                      <a:endParaRPr lang="en-SE" sz="1200" dirty="0">
                        <a:latin typeface="+mj-lt"/>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pPr marL="171450" indent="-171450">
                        <a:buFont typeface="Wingdings" panose="05000000000000000000" pitchFamily="2" charset="2"/>
                        <a:buChar char="§"/>
                      </a:pPr>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450740083"/>
                  </a:ext>
                </a:extLst>
              </a:tr>
              <a:tr h="504000">
                <a:tc>
                  <a:txBody>
                    <a:bodyPr/>
                    <a:lstStyle/>
                    <a:p>
                      <a:r>
                        <a:rPr lang="en-US" sz="1200" dirty="0" err="1"/>
                        <a:t>Xerclear</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GSK, SYB</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Herpes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Royalties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1450" indent="-171450">
                        <a:buFont typeface="Wingdings" panose="05000000000000000000" pitchFamily="2" charset="2"/>
                        <a:buChar char="§"/>
                      </a:pPr>
                      <a:r>
                        <a:rPr lang="en-US" sz="1200" dirty="0"/>
                        <a:t>Registration in China</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911208065"/>
                  </a:ext>
                </a:extLst>
              </a:tr>
              <a:tr h="619200">
                <a:tc>
                  <a:txBody>
                    <a:bodyPr/>
                    <a:lstStyle/>
                    <a:p>
                      <a:r>
                        <a:rPr lang="en-US" sz="1200" dirty="0" err="1"/>
                        <a:t>Remetinostat</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t>TBD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t>CTCL, </a:t>
                      </a:r>
                    </a:p>
                    <a:p>
                      <a:r>
                        <a:rPr lang="en-US" sz="1200" dirty="0"/>
                        <a:t>BCC, </a:t>
                      </a:r>
                    </a:p>
                    <a:p>
                      <a:r>
                        <a:rPr lang="en-US" sz="1200" dirty="0"/>
                        <a:t>SCC</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t>TBD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
                      </a:pPr>
                      <a:r>
                        <a:rPr lang="en-US" sz="1200" dirty="0"/>
                        <a:t>Partnering agreement</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0733965"/>
                  </a:ext>
                </a:extLst>
              </a:tr>
              <a:tr h="504000">
                <a:tc>
                  <a:txBody>
                    <a:bodyPr/>
                    <a:lstStyle/>
                    <a:p>
                      <a:r>
                        <a:rPr lang="en-US" sz="1200" dirty="0"/>
                        <a:t>MIV-711</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t>TBD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err="1"/>
                        <a:t>Osteoarthirtis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t>TBD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
                      </a:pPr>
                      <a:r>
                        <a:rPr lang="en-US" sz="1200" dirty="0"/>
                        <a:t>Partnering agreement</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2991806"/>
                  </a:ext>
                </a:extLst>
              </a:tr>
              <a:tr h="504000">
                <a:tc>
                  <a:txBody>
                    <a:bodyPr/>
                    <a:lstStyle/>
                    <a:p>
                      <a:r>
                        <a:rPr lang="en-US" sz="1200" dirty="0" err="1"/>
                        <a:t>Birinapant</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IGM Biosciences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Solid tumors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Milestones (up to $350m) &amp; royalties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1450" indent="-171450">
                        <a:buFont typeface="Wingdings" panose="05000000000000000000" pitchFamily="2" charset="2"/>
                        <a:buChar char="§"/>
                      </a:pPr>
                      <a:r>
                        <a:rPr lang="en-US" sz="1200" dirty="0"/>
                        <a:t>Selection of dose</a:t>
                      </a:r>
                    </a:p>
                    <a:p>
                      <a:pPr marL="171450" indent="-171450">
                        <a:buFont typeface="Wingdings" panose="05000000000000000000" pitchFamily="2" charset="2"/>
                        <a:buChar char="§"/>
                      </a:pPr>
                      <a:r>
                        <a:rPr lang="en-US" sz="1200" dirty="0"/>
                        <a:t>Expansion cohort(s)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555779651"/>
                  </a:ext>
                </a:extLst>
              </a:tr>
              <a:tr h="504000">
                <a:tc>
                  <a:txBody>
                    <a:bodyPr/>
                    <a:lstStyle/>
                    <a:p>
                      <a:r>
                        <a:rPr lang="en-US" sz="1200" dirty="0"/>
                        <a:t>USP-1</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Tango Therapeutics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Cancer</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Milestones &amp; royalties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1450" indent="-171450">
                        <a:buFont typeface="Wingdings" panose="05000000000000000000" pitchFamily="2" charset="2"/>
                        <a:buChar char="§"/>
                      </a:pPr>
                      <a:r>
                        <a:rPr lang="en-US" sz="1200" dirty="0"/>
                        <a:t>CD Selection</a:t>
                      </a:r>
                    </a:p>
                    <a:p>
                      <a:pPr marL="171450" indent="-171450">
                        <a:buFont typeface="Wingdings" panose="05000000000000000000" pitchFamily="2" charset="2"/>
                        <a:buChar char="§"/>
                      </a:pPr>
                      <a:r>
                        <a:rPr lang="en-US" sz="1200" dirty="0"/>
                        <a:t>US IND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626062426"/>
                  </a:ext>
                </a:extLst>
              </a:tr>
              <a:tr h="504000">
                <a:tc>
                  <a:txBody>
                    <a:bodyPr/>
                    <a:lstStyle/>
                    <a:p>
                      <a:r>
                        <a:rPr lang="en-US" sz="1200" dirty="0"/>
                        <a:t>USP-7</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err="1"/>
                        <a:t>Ubiquigent</a:t>
                      </a:r>
                      <a:r>
                        <a:rPr lang="en-US" sz="1200" dirty="0"/>
                        <a:t> Limited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Cancer</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Revenue share</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1450" indent="-171450">
                        <a:buFont typeface="Wingdings" panose="05000000000000000000" pitchFamily="2" charset="2"/>
                        <a:buChar char="§"/>
                      </a:pPr>
                      <a:r>
                        <a:rPr lang="en-US" sz="1200" dirty="0"/>
                        <a:t>Partnering agreement   for </a:t>
                      </a:r>
                      <a:r>
                        <a:rPr lang="en-US" sz="1200" dirty="0" err="1"/>
                        <a:t>Ubiquigent</a:t>
                      </a:r>
                      <a:r>
                        <a:rPr lang="en-US" sz="1200" dirty="0"/>
                        <a:t> </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693980683"/>
                  </a:ext>
                </a:extLst>
              </a:tr>
            </a:tbl>
          </a:graphicData>
        </a:graphic>
      </p:graphicFrame>
      <p:sp>
        <p:nvSpPr>
          <p:cNvPr id="26" name="Rectangle: Rounded Corners 25">
            <a:extLst>
              <a:ext uri="{FF2B5EF4-FFF2-40B4-BE49-F238E27FC236}">
                <a16:creationId xmlns:a16="http://schemas.microsoft.com/office/drawing/2014/main" id="{6784D69B-8BAA-4DF1-8F19-C01230AD9911}"/>
              </a:ext>
            </a:extLst>
          </p:cNvPr>
          <p:cNvSpPr/>
          <p:nvPr/>
        </p:nvSpPr>
        <p:spPr>
          <a:xfrm>
            <a:off x="4156710" y="5594872"/>
            <a:ext cx="684000" cy="72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8" name="Rectangle: Rounded Corners 27">
            <a:extLst>
              <a:ext uri="{FF2B5EF4-FFF2-40B4-BE49-F238E27FC236}">
                <a16:creationId xmlns:a16="http://schemas.microsoft.com/office/drawing/2014/main" id="{111CC6CC-D48A-464C-A57A-2C88DCBFD32C}"/>
              </a:ext>
            </a:extLst>
          </p:cNvPr>
          <p:cNvSpPr/>
          <p:nvPr/>
        </p:nvSpPr>
        <p:spPr>
          <a:xfrm>
            <a:off x="4141470" y="5076712"/>
            <a:ext cx="684000" cy="72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0" name="Rectangle: Rounded Corners 29">
            <a:extLst>
              <a:ext uri="{FF2B5EF4-FFF2-40B4-BE49-F238E27FC236}">
                <a16:creationId xmlns:a16="http://schemas.microsoft.com/office/drawing/2014/main" id="{A4E83822-1DC1-4B93-9FF0-5C1672199BD7}"/>
              </a:ext>
            </a:extLst>
          </p:cNvPr>
          <p:cNvSpPr/>
          <p:nvPr/>
        </p:nvSpPr>
        <p:spPr>
          <a:xfrm>
            <a:off x="4141470" y="3320675"/>
            <a:ext cx="2196000" cy="90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1" name="Rectangle: Rounded Corners 30">
            <a:extLst>
              <a:ext uri="{FF2B5EF4-FFF2-40B4-BE49-F238E27FC236}">
                <a16:creationId xmlns:a16="http://schemas.microsoft.com/office/drawing/2014/main" id="{BC14306E-F5D2-4266-B94A-2F91EB095DDC}"/>
              </a:ext>
            </a:extLst>
          </p:cNvPr>
          <p:cNvSpPr/>
          <p:nvPr/>
        </p:nvSpPr>
        <p:spPr>
          <a:xfrm>
            <a:off x="4141470" y="3501650"/>
            <a:ext cx="2196000" cy="90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2" name="Rectangle: Rounded Corners 31">
            <a:extLst>
              <a:ext uri="{FF2B5EF4-FFF2-40B4-BE49-F238E27FC236}">
                <a16:creationId xmlns:a16="http://schemas.microsoft.com/office/drawing/2014/main" id="{5DE794C5-19A7-4EF8-839C-CB46B1C70D8D}"/>
              </a:ext>
            </a:extLst>
          </p:cNvPr>
          <p:cNvSpPr/>
          <p:nvPr/>
        </p:nvSpPr>
        <p:spPr>
          <a:xfrm>
            <a:off x="4141470" y="3682625"/>
            <a:ext cx="2196000" cy="90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3" name="Rectangle: Rounded Corners 32">
            <a:extLst>
              <a:ext uri="{FF2B5EF4-FFF2-40B4-BE49-F238E27FC236}">
                <a16:creationId xmlns:a16="http://schemas.microsoft.com/office/drawing/2014/main" id="{68D02BE1-307A-4D94-B2DB-E473F79DD0E3}"/>
              </a:ext>
            </a:extLst>
          </p:cNvPr>
          <p:cNvSpPr/>
          <p:nvPr/>
        </p:nvSpPr>
        <p:spPr>
          <a:xfrm>
            <a:off x="4141470" y="4063625"/>
            <a:ext cx="2196000" cy="90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4" name="Rectangle: Rounded Corners 33">
            <a:extLst>
              <a:ext uri="{FF2B5EF4-FFF2-40B4-BE49-F238E27FC236}">
                <a16:creationId xmlns:a16="http://schemas.microsoft.com/office/drawing/2014/main" id="{8CA11D41-B108-4121-BCE0-50412C640442}"/>
              </a:ext>
            </a:extLst>
          </p:cNvPr>
          <p:cNvSpPr/>
          <p:nvPr/>
        </p:nvSpPr>
        <p:spPr>
          <a:xfrm>
            <a:off x="4141470" y="2935865"/>
            <a:ext cx="3708000" cy="90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5" name="Rectangle: Rounded Corners 34">
            <a:extLst>
              <a:ext uri="{FF2B5EF4-FFF2-40B4-BE49-F238E27FC236}">
                <a16:creationId xmlns:a16="http://schemas.microsoft.com/office/drawing/2014/main" id="{57DABE9E-F3AF-4B4C-9923-2BF3774DF56F}"/>
              </a:ext>
            </a:extLst>
          </p:cNvPr>
          <p:cNvSpPr/>
          <p:nvPr/>
        </p:nvSpPr>
        <p:spPr>
          <a:xfrm>
            <a:off x="4141470" y="2095051"/>
            <a:ext cx="1440000" cy="72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6" name="Rectangle: Rounded Corners 35">
            <a:extLst>
              <a:ext uri="{FF2B5EF4-FFF2-40B4-BE49-F238E27FC236}">
                <a16:creationId xmlns:a16="http://schemas.microsoft.com/office/drawing/2014/main" id="{DF02C704-A69D-4B73-8DD0-88896CCB50D4}"/>
              </a:ext>
            </a:extLst>
          </p:cNvPr>
          <p:cNvSpPr/>
          <p:nvPr/>
        </p:nvSpPr>
        <p:spPr>
          <a:xfrm>
            <a:off x="4141470" y="2281741"/>
            <a:ext cx="720000" cy="72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6" name="Rectangle: Rounded Corners 15">
            <a:extLst>
              <a:ext uri="{FF2B5EF4-FFF2-40B4-BE49-F238E27FC236}">
                <a16:creationId xmlns:a16="http://schemas.microsoft.com/office/drawing/2014/main" id="{6D2DDA2E-D5C6-4452-817A-45CA2A1B8BB0}"/>
              </a:ext>
            </a:extLst>
          </p:cNvPr>
          <p:cNvSpPr/>
          <p:nvPr/>
        </p:nvSpPr>
        <p:spPr>
          <a:xfrm>
            <a:off x="689272" y="6026509"/>
            <a:ext cx="144000" cy="720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7" name="Rectangle: Rounded Corners 16">
            <a:extLst>
              <a:ext uri="{FF2B5EF4-FFF2-40B4-BE49-F238E27FC236}">
                <a16:creationId xmlns:a16="http://schemas.microsoft.com/office/drawing/2014/main" id="{75AD5C89-503B-4DED-B0DA-1782E9E51EC7}"/>
              </a:ext>
            </a:extLst>
          </p:cNvPr>
          <p:cNvSpPr/>
          <p:nvPr/>
        </p:nvSpPr>
        <p:spPr>
          <a:xfrm>
            <a:off x="689272" y="6199795"/>
            <a:ext cx="144000" cy="72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TextBox 1">
            <a:extLst>
              <a:ext uri="{FF2B5EF4-FFF2-40B4-BE49-F238E27FC236}">
                <a16:creationId xmlns:a16="http://schemas.microsoft.com/office/drawing/2014/main" id="{8D4E6CE3-9BF4-454A-9FC1-ABF80D29B9E7}"/>
              </a:ext>
            </a:extLst>
          </p:cNvPr>
          <p:cNvSpPr txBox="1"/>
          <p:nvPr/>
        </p:nvSpPr>
        <p:spPr>
          <a:xfrm>
            <a:off x="833272" y="5954787"/>
            <a:ext cx="2814917" cy="215444"/>
          </a:xfrm>
          <a:prstGeom prst="rect">
            <a:avLst/>
          </a:prstGeom>
          <a:noFill/>
        </p:spPr>
        <p:txBody>
          <a:bodyPr wrap="squar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Roboto Light" pitchFamily="2" charset="0"/>
                <a:ea typeface="+mn-ea"/>
                <a:cs typeface="+mn-cs"/>
              </a:rPr>
              <a:t>Projects developed by </a:t>
            </a:r>
            <a:r>
              <a:rPr kumimoji="0" lang="en-US" sz="800" b="0" i="0" u="none" strike="noStrike" kern="1200" cap="none" spc="0" normalizeH="0" baseline="0" noProof="0" dirty="0" err="1">
                <a:ln>
                  <a:noFill/>
                </a:ln>
                <a:solidFill>
                  <a:srgbClr val="000000"/>
                </a:solidFill>
                <a:effectLst/>
                <a:uLnTx/>
                <a:uFillTx/>
                <a:latin typeface="Roboto Light" pitchFamily="2" charset="0"/>
                <a:ea typeface="+mn-ea"/>
                <a:cs typeface="+mn-cs"/>
              </a:rPr>
              <a:t>Medivir</a:t>
            </a:r>
            <a:endParaRPr kumimoji="0" lang="en-SE" sz="8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19" name="TextBox 18">
            <a:extLst>
              <a:ext uri="{FF2B5EF4-FFF2-40B4-BE49-F238E27FC236}">
                <a16:creationId xmlns:a16="http://schemas.microsoft.com/office/drawing/2014/main" id="{D639A896-74B0-43AA-A03B-ACD4EE7CE3C9}"/>
              </a:ext>
            </a:extLst>
          </p:cNvPr>
          <p:cNvSpPr txBox="1"/>
          <p:nvPr/>
        </p:nvSpPr>
        <p:spPr>
          <a:xfrm>
            <a:off x="833272" y="6128073"/>
            <a:ext cx="2814917" cy="215444"/>
          </a:xfrm>
          <a:prstGeom prst="rect">
            <a:avLst/>
          </a:prstGeom>
          <a:noFill/>
        </p:spPr>
        <p:txBody>
          <a:bodyPr wrap="squar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Roboto Light" pitchFamily="2" charset="0"/>
                <a:ea typeface="+mn-ea"/>
                <a:cs typeface="+mn-cs"/>
              </a:rPr>
              <a:t>Projects developed by external partner </a:t>
            </a:r>
            <a:endParaRPr kumimoji="0" lang="en-SE" sz="8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18" name="Rectangle: Rounded Corners 17">
            <a:extLst>
              <a:ext uri="{FF2B5EF4-FFF2-40B4-BE49-F238E27FC236}">
                <a16:creationId xmlns:a16="http://schemas.microsoft.com/office/drawing/2014/main" id="{B9959713-D353-4458-83F8-B6E3495A8BFC}"/>
              </a:ext>
            </a:extLst>
          </p:cNvPr>
          <p:cNvSpPr/>
          <p:nvPr/>
        </p:nvSpPr>
        <p:spPr>
          <a:xfrm>
            <a:off x="4859370" y="4577602"/>
            <a:ext cx="720000" cy="72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0" name="Rectangle: Rounded Corners 19">
            <a:extLst>
              <a:ext uri="{FF2B5EF4-FFF2-40B4-BE49-F238E27FC236}">
                <a16:creationId xmlns:a16="http://schemas.microsoft.com/office/drawing/2014/main" id="{F7A9F99D-12BE-4058-A98D-012359DB8A3D}"/>
              </a:ext>
            </a:extLst>
          </p:cNvPr>
          <p:cNvSpPr/>
          <p:nvPr/>
        </p:nvSpPr>
        <p:spPr>
          <a:xfrm>
            <a:off x="4859370" y="2281741"/>
            <a:ext cx="1152000" cy="720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9" name="Rectangle: Rounded Corners 28">
            <a:extLst>
              <a:ext uri="{FF2B5EF4-FFF2-40B4-BE49-F238E27FC236}">
                <a16:creationId xmlns:a16="http://schemas.microsoft.com/office/drawing/2014/main" id="{E6746C04-F99C-4E47-B481-11EAE78BF4E6}"/>
              </a:ext>
            </a:extLst>
          </p:cNvPr>
          <p:cNvSpPr/>
          <p:nvPr/>
        </p:nvSpPr>
        <p:spPr>
          <a:xfrm>
            <a:off x="4141470" y="4577602"/>
            <a:ext cx="720000" cy="72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1" name="Rectangle 20">
            <a:extLst>
              <a:ext uri="{FF2B5EF4-FFF2-40B4-BE49-F238E27FC236}">
                <a16:creationId xmlns:a16="http://schemas.microsoft.com/office/drawing/2014/main" id="{3138EAAE-8F20-403D-87A8-C3A26EFF7E40}"/>
              </a:ext>
            </a:extLst>
          </p:cNvPr>
          <p:cNvSpPr/>
          <p:nvPr/>
        </p:nvSpPr>
        <p:spPr>
          <a:xfrm>
            <a:off x="655601" y="4350371"/>
            <a:ext cx="10872000" cy="506629"/>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Tree>
    <p:extLst>
      <p:ext uri="{BB962C8B-B14F-4D97-AF65-F5344CB8AC3E}">
        <p14:creationId xmlns:p14="http://schemas.microsoft.com/office/powerpoint/2010/main" val="143986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5">
            <a:extLst>
              <a:ext uri="{FF2B5EF4-FFF2-40B4-BE49-F238E27FC236}">
                <a16:creationId xmlns:a16="http://schemas.microsoft.com/office/drawing/2014/main" id="{AC33DB77-4CD7-46CD-A5F2-D45177B9E3E6}"/>
              </a:ext>
            </a:extLst>
          </p:cNvPr>
          <p:cNvSpPr txBox="1">
            <a:spLocks/>
          </p:cNvSpPr>
          <p:nvPr/>
        </p:nvSpPr>
        <p:spPr>
          <a:xfrm>
            <a:off x="4849586" y="1904625"/>
            <a:ext cx="6840000" cy="3780000"/>
          </a:xfrm>
          <a:prstGeom prst="rect">
            <a:avLst/>
          </a:prstGeom>
          <a:noFill/>
          <a:ln>
            <a:solidFill>
              <a:schemeClr val="tx2"/>
            </a:solidFill>
          </a:ln>
        </p:spPr>
        <p:txBody>
          <a:bodyPr/>
          <a:lstStyle>
            <a:lvl1pPr marL="228578" indent="-228578" algn="l" defTabSz="914310" rtl="0" eaLnBrk="1" latinLnBrk="0" hangingPunct="1">
              <a:lnSpc>
                <a:spcPct val="120000"/>
              </a:lnSpc>
              <a:spcBef>
                <a:spcPts val="2000"/>
              </a:spcBef>
              <a:buFont typeface="Arial" panose="020B0604020202020204" pitchFamily="34" charset="0"/>
              <a:buChar char="•"/>
              <a:defRPr sz="1800" kern="1200">
                <a:solidFill>
                  <a:schemeClr val="bg1">
                    <a:lumMod val="85000"/>
                  </a:schemeClr>
                </a:solidFill>
                <a:latin typeface="Roboto Light" panose="02000000000000000000" pitchFamily="2" charset="0"/>
                <a:ea typeface="Roboto Light" panose="02000000000000000000" pitchFamily="2" charset="0"/>
                <a:cs typeface="+mn-cs"/>
              </a:defRPr>
            </a:lvl1pPr>
            <a:lvl2pPr marL="857164" indent="-209530" algn="l" defTabSz="914310" rtl="0" eaLnBrk="1" latinLnBrk="0" hangingPunct="1">
              <a:lnSpc>
                <a:spcPct val="120000"/>
              </a:lnSpc>
              <a:spcBef>
                <a:spcPts val="1300"/>
              </a:spcBef>
              <a:buFont typeface="Roboto" panose="02000000000000000000" pitchFamily="2" charset="0"/>
              <a:buChar char="—"/>
              <a:defRPr sz="1200" kern="1200">
                <a:solidFill>
                  <a:schemeClr val="bg1">
                    <a:lumMod val="85000"/>
                  </a:schemeClr>
                </a:solidFill>
                <a:latin typeface="Roboto Light" panose="02000000000000000000" pitchFamily="2" charset="0"/>
                <a:ea typeface="Roboto Light" panose="02000000000000000000" pitchFamily="2" charset="0"/>
                <a:cs typeface="+mn-cs"/>
              </a:defRPr>
            </a:lvl2pPr>
            <a:lvl3pPr marL="1142886" indent="-228578" algn="l" defTabSz="914310" rtl="0" eaLnBrk="1" latinLnBrk="0" hangingPunct="1">
              <a:lnSpc>
                <a:spcPct val="90000"/>
              </a:lnSpc>
              <a:spcBef>
                <a:spcPts val="500"/>
              </a:spcBef>
              <a:buFont typeface="Arial" panose="020B0604020202020204" pitchFamily="34" charset="0"/>
              <a:buChar char="•"/>
              <a:defRPr sz="1200" kern="1200">
                <a:solidFill>
                  <a:schemeClr val="bg1">
                    <a:lumMod val="85000"/>
                  </a:schemeClr>
                </a:solidFill>
                <a:latin typeface="Roboto Light" panose="02000000000000000000" pitchFamily="2" charset="0"/>
                <a:ea typeface="Roboto Light" panose="02000000000000000000" pitchFamily="2" charset="0"/>
                <a:cs typeface="+mn-cs"/>
              </a:defRPr>
            </a:lvl3pPr>
            <a:lvl4pPr marL="1600040" indent="-228578" algn="l" defTabSz="914310" rtl="0" eaLnBrk="1" latinLnBrk="0" hangingPunct="1">
              <a:lnSpc>
                <a:spcPct val="90000"/>
              </a:lnSpc>
              <a:spcBef>
                <a:spcPts val="500"/>
              </a:spcBef>
              <a:buFont typeface="Arial" panose="020B0604020202020204" pitchFamily="34" charset="0"/>
              <a:buChar char="•"/>
              <a:defRPr sz="1200" kern="1200">
                <a:solidFill>
                  <a:schemeClr val="bg1">
                    <a:lumMod val="85000"/>
                  </a:schemeClr>
                </a:solidFill>
                <a:latin typeface="Roboto Light" panose="02000000000000000000" pitchFamily="2" charset="0"/>
                <a:ea typeface="Roboto Light" panose="02000000000000000000" pitchFamily="2" charset="0"/>
                <a:cs typeface="+mn-cs"/>
              </a:defRPr>
            </a:lvl4pPr>
            <a:lvl5pPr marL="2057194" indent="-228578" algn="l" defTabSz="914310" rtl="0" eaLnBrk="1" latinLnBrk="0" hangingPunct="1">
              <a:lnSpc>
                <a:spcPct val="90000"/>
              </a:lnSpc>
              <a:spcBef>
                <a:spcPts val="500"/>
              </a:spcBef>
              <a:buFont typeface="Arial" panose="020B0604020202020204" pitchFamily="34" charset="0"/>
              <a:buChar char="•"/>
              <a:defRPr sz="1200" kern="1200">
                <a:solidFill>
                  <a:schemeClr val="bg1">
                    <a:lumMod val="85000"/>
                  </a:schemeClr>
                </a:solidFill>
                <a:latin typeface="Roboto Light" panose="02000000000000000000" pitchFamily="2" charset="0"/>
                <a:ea typeface="Roboto Light" panose="02000000000000000000" pitchFamily="2" charset="0"/>
                <a:cs typeface="+mn-cs"/>
              </a:defRPr>
            </a:lvl5pPr>
            <a:lvl6pPr marL="2514350"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78" marR="0" lvl="0" indent="-228578" algn="l" defTabSz="914310" rtl="0" eaLnBrk="1" fontAlgn="base" latinLnBrk="0" hangingPunct="1">
              <a:lnSpc>
                <a:spcPct val="11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6" name="Title 1">
            <a:extLst>
              <a:ext uri="{FF2B5EF4-FFF2-40B4-BE49-F238E27FC236}">
                <a16:creationId xmlns:a16="http://schemas.microsoft.com/office/drawing/2014/main" id="{DE7E014B-541D-4D73-ABD6-8DBD30B995B2}"/>
              </a:ext>
            </a:extLst>
          </p:cNvPr>
          <p:cNvSpPr>
            <a:spLocks noGrp="1"/>
          </p:cNvSpPr>
          <p:nvPr>
            <p:ph type="title"/>
          </p:nvPr>
        </p:nvSpPr>
        <p:spPr>
          <a:xfrm>
            <a:off x="624841" y="435733"/>
            <a:ext cx="10643050" cy="959711"/>
          </a:xfrm>
        </p:spPr>
        <p:txBody>
          <a:bodyPr anchor="b"/>
          <a:lstStyle/>
          <a:p>
            <a:r>
              <a:rPr lang="en-GB" sz="3000" dirty="0" err="1"/>
              <a:t>Birinapant</a:t>
            </a:r>
            <a:r>
              <a:rPr lang="en-GB" sz="3000" dirty="0"/>
              <a:t> – Licensing agreement with IGM Biosciences</a:t>
            </a:r>
          </a:p>
        </p:txBody>
      </p:sp>
      <p:sp>
        <p:nvSpPr>
          <p:cNvPr id="3" name="Footer Placeholder 2">
            <a:extLst>
              <a:ext uri="{FF2B5EF4-FFF2-40B4-BE49-F238E27FC236}">
                <a16:creationId xmlns:a16="http://schemas.microsoft.com/office/drawing/2014/main" id="{08751468-8C59-4969-9A95-6B06878D5EC9}"/>
              </a:ext>
            </a:extLst>
          </p:cNvPr>
          <p:cNvSpPr>
            <a:spLocks noGrp="1"/>
          </p:cNvSpPr>
          <p:nvPr>
            <p:ph type="ftr" sz="quarter" idx="10"/>
          </p:nvPr>
        </p:nvSpPr>
        <p:spPr>
          <a:xfrm>
            <a:off x="685800" y="6296635"/>
            <a:ext cx="4953000" cy="539374"/>
          </a:xfrm>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30000" noProof="0" dirty="0">
                <a:ln>
                  <a:noFill/>
                </a:ln>
                <a:solidFill>
                  <a:srgbClr val="000000"/>
                </a:solidFill>
                <a:effectLst/>
                <a:uLnTx/>
                <a:uFillTx/>
                <a:latin typeface="Roboto Light" panose="02000000000000000000" pitchFamily="2" charset="0"/>
                <a:ea typeface="Roboto Light" panose="02000000000000000000" pitchFamily="2" charset="0"/>
                <a:cs typeface="+mn-cs"/>
              </a:rPr>
              <a:t>1</a:t>
            </a:r>
            <a:r>
              <a:rPr kumimoji="0" lang="en-US" sz="10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Open-label, Multicenter, phase I Study with IGM-8444 in combination with </a:t>
            </a:r>
            <a:r>
              <a:rPr kumimoji="0" lang="en-US" sz="1000" b="0" i="0" u="none" strike="noStrike" kern="1200" cap="none" spc="0" normalizeH="0" baseline="0" noProof="0" dirty="0" err="1">
                <a:ln>
                  <a:noFill/>
                </a:ln>
                <a:solidFill>
                  <a:srgbClr val="000000"/>
                </a:solidFill>
                <a:effectLst/>
                <a:uLnTx/>
                <a:uFillTx/>
                <a:latin typeface="Roboto Light" panose="02000000000000000000" pitchFamily="2" charset="0"/>
                <a:ea typeface="Roboto Light" panose="02000000000000000000" pitchFamily="2" charset="0"/>
                <a:cs typeface="+mn-cs"/>
              </a:rPr>
              <a:t>Birinapant</a:t>
            </a:r>
            <a:r>
              <a:rPr kumimoji="0" lang="en-US" sz="10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 (IGM-9427) in patients with solid tumors will be in two stages: a dose-escalation stage and an expansion stage (</a:t>
            </a:r>
            <a:r>
              <a:rPr kumimoji="0" lang="sv-SE" sz="10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NCT04553692)</a:t>
            </a:r>
            <a:endParaRPr kumimoji="0" lang="sv-SE" sz="1000" b="0" i="0" u="none" strike="noStrike" kern="1200" cap="none" spc="0" normalizeH="0" baseline="3000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l" defTabSz="914265"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30000" noProof="0" dirty="0">
                <a:ln>
                  <a:noFill/>
                </a:ln>
                <a:solidFill>
                  <a:srgbClr val="000000"/>
                </a:solidFill>
                <a:effectLst/>
                <a:uLnTx/>
                <a:uFillTx/>
                <a:latin typeface="Roboto Light" panose="02000000000000000000" pitchFamily="2" charset="0"/>
                <a:ea typeface="Roboto Light" panose="02000000000000000000" pitchFamily="2" charset="0"/>
                <a:cs typeface="+mn-cs"/>
              </a:rPr>
              <a:t>2</a:t>
            </a:r>
            <a:r>
              <a:rPr kumimoji="0" lang="sv-SE" sz="10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Wang, Beatrice T. et al, Poster no. 1068, 2022 AACR meeting, New Orleans, April 8-13</a:t>
            </a:r>
          </a:p>
        </p:txBody>
      </p:sp>
      <p:sp>
        <p:nvSpPr>
          <p:cNvPr id="4" name="Slide Number Placeholder 3">
            <a:extLst>
              <a:ext uri="{FF2B5EF4-FFF2-40B4-BE49-F238E27FC236}">
                <a16:creationId xmlns:a16="http://schemas.microsoft.com/office/drawing/2014/main" id="{011631D4-4F65-4AFE-9647-0F85DF58A46B}"/>
              </a:ext>
            </a:extLst>
          </p:cNvPr>
          <p:cNvSpPr>
            <a:spLocks noGrp="1"/>
          </p:cNvSpPr>
          <p:nvPr>
            <p:ph type="sldNum" sz="quarter" idx="1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fld id="{FC2A35AE-FA67-423E-80EC-3FB2B6365689}" type="slidenum">
              <a:rPr kumimoji="0" lang="sv-SE" sz="900" b="0" i="0" u="none" strike="noStrike" kern="1200" cap="none" spc="0" normalizeH="0" baseline="0" noProof="0" smtClean="0">
                <a:ln>
                  <a:noFill/>
                </a:ln>
                <a:solidFill>
                  <a:srgbClr val="111820"/>
                </a:solidFill>
                <a:effectLst/>
                <a:uLnTx/>
                <a:uFillTx/>
                <a:latin typeface="Roboto Light" panose="02000000000000000000" pitchFamily="2" charset="0"/>
                <a:ea typeface="Roboto Light" panose="02000000000000000000" pitchFamily="2" charset="0"/>
                <a:cs typeface="+mn-cs"/>
              </a:rPr>
              <a:pPr marL="0" marR="0" lvl="0" indent="0" algn="l" defTabSz="914265" rtl="0" eaLnBrk="1" fontAlgn="auto" latinLnBrk="0" hangingPunct="1">
                <a:lnSpc>
                  <a:spcPct val="100000"/>
                </a:lnSpc>
                <a:spcBef>
                  <a:spcPts val="0"/>
                </a:spcBef>
                <a:spcAft>
                  <a:spcPts val="0"/>
                </a:spcAft>
                <a:buClrTx/>
                <a:buSzTx/>
                <a:buFontTx/>
                <a:buNone/>
                <a:tabLst/>
                <a:defRPr/>
              </a:pPr>
              <a:t>18</a:t>
            </a:fld>
            <a:endParaRPr kumimoji="0" lang="sv-SE" sz="900" b="0" i="0" u="none" strike="noStrike" kern="1200" cap="none"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endParaRPr>
          </a:p>
        </p:txBody>
      </p:sp>
      <p:pic>
        <p:nvPicPr>
          <p:cNvPr id="13" name="Picture 12">
            <a:extLst>
              <a:ext uri="{FF2B5EF4-FFF2-40B4-BE49-F238E27FC236}">
                <a16:creationId xmlns:a16="http://schemas.microsoft.com/office/drawing/2014/main" id="{BA887C17-D3E1-4ACB-B78A-A62D0C1FF647}"/>
              </a:ext>
            </a:extLst>
          </p:cNvPr>
          <p:cNvPicPr>
            <a:picLocks noChangeAspect="1"/>
          </p:cNvPicPr>
          <p:nvPr/>
        </p:nvPicPr>
        <p:blipFill>
          <a:blip r:embed="rId2"/>
          <a:stretch>
            <a:fillRect/>
          </a:stretch>
        </p:blipFill>
        <p:spPr>
          <a:xfrm>
            <a:off x="4906931" y="2612603"/>
            <a:ext cx="2398144" cy="1908000"/>
          </a:xfrm>
          <a:prstGeom prst="rect">
            <a:avLst/>
          </a:prstGeom>
        </p:spPr>
      </p:pic>
      <p:pic>
        <p:nvPicPr>
          <p:cNvPr id="14" name="Picture 13">
            <a:extLst>
              <a:ext uri="{FF2B5EF4-FFF2-40B4-BE49-F238E27FC236}">
                <a16:creationId xmlns:a16="http://schemas.microsoft.com/office/drawing/2014/main" id="{0E87797F-6FA2-4137-A425-265C769217D3}"/>
              </a:ext>
            </a:extLst>
          </p:cNvPr>
          <p:cNvPicPr>
            <a:picLocks noChangeAspect="1"/>
          </p:cNvPicPr>
          <p:nvPr/>
        </p:nvPicPr>
        <p:blipFill>
          <a:blip r:embed="rId3"/>
          <a:stretch>
            <a:fillRect/>
          </a:stretch>
        </p:blipFill>
        <p:spPr>
          <a:xfrm>
            <a:off x="7374717" y="2612603"/>
            <a:ext cx="2391466" cy="1908000"/>
          </a:xfrm>
          <a:prstGeom prst="rect">
            <a:avLst/>
          </a:prstGeom>
        </p:spPr>
      </p:pic>
      <p:pic>
        <p:nvPicPr>
          <p:cNvPr id="15" name="Picture 14">
            <a:extLst>
              <a:ext uri="{FF2B5EF4-FFF2-40B4-BE49-F238E27FC236}">
                <a16:creationId xmlns:a16="http://schemas.microsoft.com/office/drawing/2014/main" id="{970F44A0-BEC9-42C0-96BE-C5EE0F31F96F}"/>
              </a:ext>
            </a:extLst>
          </p:cNvPr>
          <p:cNvPicPr>
            <a:picLocks noChangeAspect="1"/>
          </p:cNvPicPr>
          <p:nvPr/>
        </p:nvPicPr>
        <p:blipFill>
          <a:blip r:embed="rId4"/>
          <a:stretch>
            <a:fillRect/>
          </a:stretch>
        </p:blipFill>
        <p:spPr>
          <a:xfrm>
            <a:off x="9835825" y="2647295"/>
            <a:ext cx="1782655" cy="1908000"/>
          </a:xfrm>
          <a:prstGeom prst="rect">
            <a:avLst/>
          </a:prstGeom>
        </p:spPr>
      </p:pic>
      <p:sp>
        <p:nvSpPr>
          <p:cNvPr id="18" name="Text Placeholder 5">
            <a:extLst>
              <a:ext uri="{FF2B5EF4-FFF2-40B4-BE49-F238E27FC236}">
                <a16:creationId xmlns:a16="http://schemas.microsoft.com/office/drawing/2014/main" id="{298329D7-404E-4672-B995-97C217405621}"/>
              </a:ext>
            </a:extLst>
          </p:cNvPr>
          <p:cNvSpPr txBox="1">
            <a:spLocks/>
          </p:cNvSpPr>
          <p:nvPr/>
        </p:nvSpPr>
        <p:spPr>
          <a:xfrm>
            <a:off x="685799" y="1904625"/>
            <a:ext cx="3780000" cy="3780000"/>
          </a:xfrm>
          <a:prstGeom prst="rect">
            <a:avLst/>
          </a:prstGeom>
          <a:noFill/>
          <a:ln>
            <a:solidFill>
              <a:schemeClr val="tx2"/>
            </a:solidFill>
          </a:ln>
        </p:spPr>
        <p:txBody>
          <a:bodyPr/>
          <a:lstStyle>
            <a:lvl1pPr marL="228578" indent="-228578" algn="l" defTabSz="914310" rtl="0" eaLnBrk="1" latinLnBrk="0" hangingPunct="1">
              <a:lnSpc>
                <a:spcPct val="120000"/>
              </a:lnSpc>
              <a:spcBef>
                <a:spcPts val="2000"/>
              </a:spcBef>
              <a:buFont typeface="Arial" panose="020B0604020202020204" pitchFamily="34" charset="0"/>
              <a:buChar char="•"/>
              <a:defRPr sz="1800" kern="1200">
                <a:solidFill>
                  <a:schemeClr val="bg1">
                    <a:lumMod val="85000"/>
                  </a:schemeClr>
                </a:solidFill>
                <a:latin typeface="Roboto Light" panose="02000000000000000000" pitchFamily="2" charset="0"/>
                <a:ea typeface="Roboto Light" panose="02000000000000000000" pitchFamily="2" charset="0"/>
                <a:cs typeface="+mn-cs"/>
              </a:defRPr>
            </a:lvl1pPr>
            <a:lvl2pPr marL="857164" indent="-209530" algn="l" defTabSz="914310" rtl="0" eaLnBrk="1" latinLnBrk="0" hangingPunct="1">
              <a:lnSpc>
                <a:spcPct val="120000"/>
              </a:lnSpc>
              <a:spcBef>
                <a:spcPts val="1300"/>
              </a:spcBef>
              <a:buFont typeface="Roboto" panose="02000000000000000000" pitchFamily="2" charset="0"/>
              <a:buChar char="—"/>
              <a:defRPr sz="1200" kern="1200">
                <a:solidFill>
                  <a:schemeClr val="bg1">
                    <a:lumMod val="85000"/>
                  </a:schemeClr>
                </a:solidFill>
                <a:latin typeface="Roboto Light" panose="02000000000000000000" pitchFamily="2" charset="0"/>
                <a:ea typeface="Roboto Light" panose="02000000000000000000" pitchFamily="2" charset="0"/>
                <a:cs typeface="+mn-cs"/>
              </a:defRPr>
            </a:lvl2pPr>
            <a:lvl3pPr marL="1142886" indent="-228578" algn="l" defTabSz="914310" rtl="0" eaLnBrk="1" latinLnBrk="0" hangingPunct="1">
              <a:lnSpc>
                <a:spcPct val="90000"/>
              </a:lnSpc>
              <a:spcBef>
                <a:spcPts val="500"/>
              </a:spcBef>
              <a:buFont typeface="Arial" panose="020B0604020202020204" pitchFamily="34" charset="0"/>
              <a:buChar char="•"/>
              <a:defRPr sz="1200" kern="1200">
                <a:solidFill>
                  <a:schemeClr val="bg1">
                    <a:lumMod val="85000"/>
                  </a:schemeClr>
                </a:solidFill>
                <a:latin typeface="Roboto Light" panose="02000000000000000000" pitchFamily="2" charset="0"/>
                <a:ea typeface="Roboto Light" panose="02000000000000000000" pitchFamily="2" charset="0"/>
                <a:cs typeface="+mn-cs"/>
              </a:defRPr>
            </a:lvl3pPr>
            <a:lvl4pPr marL="1600040" indent="-228578" algn="l" defTabSz="914310" rtl="0" eaLnBrk="1" latinLnBrk="0" hangingPunct="1">
              <a:lnSpc>
                <a:spcPct val="90000"/>
              </a:lnSpc>
              <a:spcBef>
                <a:spcPts val="500"/>
              </a:spcBef>
              <a:buFont typeface="Arial" panose="020B0604020202020204" pitchFamily="34" charset="0"/>
              <a:buChar char="•"/>
              <a:defRPr sz="1200" kern="1200">
                <a:solidFill>
                  <a:schemeClr val="bg1">
                    <a:lumMod val="85000"/>
                  </a:schemeClr>
                </a:solidFill>
                <a:latin typeface="Roboto Light" panose="02000000000000000000" pitchFamily="2" charset="0"/>
                <a:ea typeface="Roboto Light" panose="02000000000000000000" pitchFamily="2" charset="0"/>
                <a:cs typeface="+mn-cs"/>
              </a:defRPr>
            </a:lvl4pPr>
            <a:lvl5pPr marL="2057194" indent="-228578" algn="l" defTabSz="914310" rtl="0" eaLnBrk="1" latinLnBrk="0" hangingPunct="1">
              <a:lnSpc>
                <a:spcPct val="90000"/>
              </a:lnSpc>
              <a:spcBef>
                <a:spcPts val="500"/>
              </a:spcBef>
              <a:buFont typeface="Arial" panose="020B0604020202020204" pitchFamily="34" charset="0"/>
              <a:buChar char="•"/>
              <a:defRPr sz="1200" kern="1200">
                <a:solidFill>
                  <a:schemeClr val="bg1">
                    <a:lumMod val="85000"/>
                  </a:schemeClr>
                </a:solidFill>
                <a:latin typeface="Roboto Light" panose="02000000000000000000" pitchFamily="2" charset="0"/>
                <a:ea typeface="Roboto Light" panose="02000000000000000000" pitchFamily="2" charset="0"/>
                <a:cs typeface="+mn-cs"/>
              </a:defRPr>
            </a:lvl5pPr>
            <a:lvl6pPr marL="2514350"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78" marR="0" lvl="0" indent="-228578" algn="l" defTabSz="914310" rtl="0" eaLnBrk="1" fontAlgn="base" latinLnBrk="0" hangingPunct="1">
              <a:lnSpc>
                <a:spcPct val="11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228578" marR="0" lvl="0" indent="-228578" algn="l" defTabSz="914310" rtl="0" eaLnBrk="1" fontAlgn="base"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B</a:t>
            </a:r>
            <a:r>
              <a:rPr kumimoji="0" lang="en-US" sz="1600" b="0" i="0" u="none" strike="noStrike" kern="1200" cap="none" spc="0" normalizeH="0" baseline="0" noProof="0" dirty="0" err="1">
                <a:ln>
                  <a:noFill/>
                </a:ln>
                <a:solidFill>
                  <a:srgbClr val="000000"/>
                </a:solidFill>
                <a:effectLst/>
                <a:uLnTx/>
                <a:uFillTx/>
                <a:latin typeface="Roboto Light" panose="02000000000000000000" pitchFamily="2" charset="0"/>
                <a:ea typeface="Roboto Light" panose="02000000000000000000" pitchFamily="2" charset="0"/>
                <a:cs typeface="+mn-cs"/>
              </a:rPr>
              <a:t>irinapant</a:t>
            </a:r>
            <a:r>
              <a:rPr kumimoji="0" lang="en-US"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 + IGM-8444, a DR5 agonist, now in phase 1 in patients with solid tumors</a:t>
            </a:r>
            <a:r>
              <a:rPr kumimoji="0" lang="en-US" sz="1600" b="0" i="0" u="none" strike="noStrike" kern="1200" cap="none" spc="0" normalizeH="0" baseline="30000" noProof="0" dirty="0">
                <a:ln>
                  <a:noFill/>
                </a:ln>
                <a:solidFill>
                  <a:srgbClr val="000000"/>
                </a:solidFill>
                <a:effectLst/>
                <a:uLnTx/>
                <a:uFillTx/>
                <a:latin typeface="Roboto Light" panose="02000000000000000000" pitchFamily="2" charset="0"/>
                <a:ea typeface="Roboto Light" panose="02000000000000000000" pitchFamily="2" charset="0"/>
                <a:cs typeface="+mn-cs"/>
              </a:rPr>
              <a:t>1</a:t>
            </a:r>
            <a:endParaRPr kumimoji="0" lang="en-US"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228578" marR="0" lvl="0" indent="-228578" algn="l" defTabSz="914310" rtl="0" eaLnBrk="1" fontAlgn="base"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The first dose escalation cohort cleared with no DLTs to date, currently enrolling second cohort.</a:t>
            </a:r>
          </a:p>
          <a:p>
            <a:pPr marL="228578" marR="0" lvl="0" indent="-228578" algn="l" defTabSz="914310" rtl="0" eaLnBrk="1" fontAlgn="base" latinLnBrk="0" hangingPunct="1">
              <a:lnSpc>
                <a:spcPct val="11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Potential development, regulatory and sales milestone payments up to a total of approximately USD 350 million plus tiered royalties from the mid-single digits up to mid-teens on net sales</a:t>
            </a:r>
            <a:endParaRPr kumimoji="0" lang="en-US"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2" name="TextBox 1">
            <a:extLst>
              <a:ext uri="{FF2B5EF4-FFF2-40B4-BE49-F238E27FC236}">
                <a16:creationId xmlns:a16="http://schemas.microsoft.com/office/drawing/2014/main" id="{6E75EBB0-8EC3-4D75-A008-BA5956F0A7E3}"/>
              </a:ext>
            </a:extLst>
          </p:cNvPr>
          <p:cNvSpPr txBox="1"/>
          <p:nvPr/>
        </p:nvSpPr>
        <p:spPr>
          <a:xfrm>
            <a:off x="1333799" y="1618420"/>
            <a:ext cx="2484000" cy="584775"/>
          </a:xfrm>
          <a:prstGeom prst="rect">
            <a:avLst/>
          </a:prstGeom>
          <a:solidFill>
            <a:schemeClr val="bg1"/>
          </a:solidFill>
        </p:spPr>
        <p:txBody>
          <a:bodyPr wrap="square" lIns="72000" rIns="72000" rtlCol="0">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Medium"/>
                <a:ea typeface="+mn-ea"/>
                <a:cs typeface="+mn-cs"/>
              </a:rPr>
              <a:t>Continued clinical momentum in 2022</a:t>
            </a:r>
            <a:endParaRPr kumimoji="0" lang="en-SE" sz="1600" b="0" i="0" u="none" strike="noStrike" kern="1200" cap="none" spc="0" normalizeH="0" baseline="0" noProof="0" dirty="0">
              <a:ln>
                <a:noFill/>
              </a:ln>
              <a:solidFill>
                <a:srgbClr val="000000"/>
              </a:solidFill>
              <a:effectLst/>
              <a:uLnTx/>
              <a:uFillTx/>
              <a:latin typeface="Roboto Medium"/>
              <a:ea typeface="+mn-ea"/>
              <a:cs typeface="+mn-cs"/>
            </a:endParaRPr>
          </a:p>
        </p:txBody>
      </p:sp>
      <p:sp>
        <p:nvSpPr>
          <p:cNvPr id="21" name="TextBox 20">
            <a:extLst>
              <a:ext uri="{FF2B5EF4-FFF2-40B4-BE49-F238E27FC236}">
                <a16:creationId xmlns:a16="http://schemas.microsoft.com/office/drawing/2014/main" id="{AC23AA94-01EB-48C1-AA1A-2CF816967BC8}"/>
              </a:ext>
            </a:extLst>
          </p:cNvPr>
          <p:cNvSpPr txBox="1"/>
          <p:nvPr/>
        </p:nvSpPr>
        <p:spPr>
          <a:xfrm>
            <a:off x="6019586" y="1618420"/>
            <a:ext cx="4500000" cy="584775"/>
          </a:xfrm>
          <a:prstGeom prst="rect">
            <a:avLst/>
          </a:prstGeom>
          <a:solidFill>
            <a:schemeClr val="bg1"/>
          </a:solidFill>
        </p:spPr>
        <p:txBody>
          <a:bodyPr wrap="square" lIns="72000" rIns="72000" rtlCol="0">
            <a:spAutoFit/>
          </a:bodyPr>
          <a:lstStyle/>
          <a:p>
            <a:pPr marL="0" marR="0" lvl="0" indent="0" algn="ctr" defTabSz="912813" rtl="0" eaLnBrk="0" fontAlgn="base" latinLnBrk="0" hangingPunct="0">
              <a:lnSpc>
                <a:spcPct val="100000"/>
              </a:lnSpc>
              <a:spcBef>
                <a:spcPts val="0"/>
              </a:spcBef>
              <a:spcAft>
                <a:spcPct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Roboto Medium"/>
                <a:ea typeface="+mn-ea"/>
                <a:cs typeface="+mn-cs"/>
              </a:rPr>
              <a:t>Strong s</a:t>
            </a:r>
            <a:r>
              <a:rPr kumimoji="0" lang="sv-SE" sz="1600" b="0" i="0" u="none" strike="noStrike" kern="1200" cap="none" spc="0" normalizeH="0" baseline="0" noProof="0" dirty="0" err="1">
                <a:ln>
                  <a:noFill/>
                </a:ln>
                <a:solidFill>
                  <a:srgbClr val="000000"/>
                </a:solidFill>
                <a:effectLst/>
                <a:uLnTx/>
                <a:uFillTx/>
                <a:latin typeface="Roboto Medium"/>
                <a:ea typeface="+mn-ea"/>
                <a:cs typeface="+mn-cs"/>
              </a:rPr>
              <a:t>ynergistic</a:t>
            </a:r>
            <a:r>
              <a:rPr kumimoji="0" lang="sv-SE" sz="1600" b="0" i="0" u="none" strike="noStrike" kern="1200" cap="none" spc="0" normalizeH="0" baseline="0" noProof="0" dirty="0">
                <a:ln>
                  <a:noFill/>
                </a:ln>
                <a:solidFill>
                  <a:srgbClr val="000000"/>
                </a:solidFill>
                <a:effectLst/>
                <a:uLnTx/>
                <a:uFillTx/>
                <a:latin typeface="Roboto Medium"/>
                <a:ea typeface="+mn-ea"/>
                <a:cs typeface="+mn-cs"/>
              </a:rPr>
              <a:t> </a:t>
            </a:r>
            <a:r>
              <a:rPr kumimoji="0" lang="sv-SE" sz="1600" b="0" i="0" u="none" strike="noStrike" kern="1200" cap="none" spc="0" normalizeH="0" baseline="0" noProof="0" dirty="0" err="1">
                <a:ln>
                  <a:noFill/>
                </a:ln>
                <a:solidFill>
                  <a:srgbClr val="000000"/>
                </a:solidFill>
                <a:effectLst/>
                <a:uLnTx/>
                <a:uFillTx/>
                <a:latin typeface="Roboto Medium"/>
                <a:ea typeface="+mn-ea"/>
                <a:cs typeface="+mn-cs"/>
              </a:rPr>
              <a:t>cytotoxicity</a:t>
            </a:r>
            <a:endParaRPr kumimoji="0" lang="sv-SE" sz="1600" b="0" i="0" u="none" strike="noStrike" kern="1200" cap="none" spc="0" normalizeH="0" baseline="0" noProof="0" dirty="0">
              <a:ln>
                <a:noFill/>
              </a:ln>
              <a:solidFill>
                <a:srgbClr val="000000"/>
              </a:solidFill>
              <a:effectLst/>
              <a:uLnTx/>
              <a:uFillTx/>
              <a:latin typeface="Roboto Medium"/>
              <a:ea typeface="+mn-ea"/>
              <a:cs typeface="+mn-cs"/>
            </a:endParaRPr>
          </a:p>
          <a:p>
            <a:pPr marL="0" marR="0" lvl="0" indent="0" algn="ctr" defTabSz="912813" rtl="0" eaLnBrk="0" fontAlgn="base" latinLnBrk="0" hangingPunct="0">
              <a:lnSpc>
                <a:spcPct val="100000"/>
              </a:lnSpc>
              <a:spcBef>
                <a:spcPts val="0"/>
              </a:spcBef>
              <a:spcAft>
                <a:spcPct val="0"/>
              </a:spcAft>
              <a:buClrTx/>
              <a:buSzTx/>
              <a:buFontTx/>
              <a:buNone/>
              <a:tabLst/>
              <a:defRPr/>
            </a:pPr>
            <a:r>
              <a:rPr kumimoji="0" lang="sv-SE" sz="1600" b="0" i="0" u="none" strike="noStrike" kern="1200" cap="none" spc="0" normalizeH="0" baseline="0" noProof="0" dirty="0" err="1">
                <a:ln>
                  <a:noFill/>
                </a:ln>
                <a:solidFill>
                  <a:srgbClr val="000000"/>
                </a:solidFill>
                <a:effectLst/>
                <a:uLnTx/>
                <a:uFillTx/>
                <a:latin typeface="Roboto Medium"/>
                <a:ea typeface="+mn-ea"/>
                <a:cs typeface="+mn-cs"/>
              </a:rPr>
              <a:t>across</a:t>
            </a:r>
            <a:r>
              <a:rPr kumimoji="0" lang="sv-SE" sz="1600" b="0" i="0" u="none" strike="noStrike" kern="1200" cap="none" spc="0" normalizeH="0" baseline="0" noProof="0" dirty="0">
                <a:ln>
                  <a:noFill/>
                </a:ln>
                <a:solidFill>
                  <a:srgbClr val="000000"/>
                </a:solidFill>
                <a:effectLst/>
                <a:uLnTx/>
                <a:uFillTx/>
                <a:latin typeface="Roboto Medium"/>
                <a:ea typeface="+mn-ea"/>
                <a:cs typeface="+mn-cs"/>
              </a:rPr>
              <a:t> </a:t>
            </a:r>
            <a:r>
              <a:rPr kumimoji="0" lang="sv-SE" sz="1600" b="0" i="0" u="none" strike="noStrike" kern="1200" cap="none" spc="0" normalizeH="0" baseline="0" noProof="0" dirty="0" err="1">
                <a:ln>
                  <a:noFill/>
                </a:ln>
                <a:solidFill>
                  <a:srgbClr val="000000"/>
                </a:solidFill>
                <a:effectLst/>
                <a:uLnTx/>
                <a:uFillTx/>
                <a:latin typeface="Roboto Medium"/>
                <a:ea typeface="+mn-ea"/>
                <a:cs typeface="+mn-cs"/>
              </a:rPr>
              <a:t>multiple</a:t>
            </a:r>
            <a:r>
              <a:rPr kumimoji="0" lang="sv-SE" sz="1600" b="0" i="0" u="none" strike="noStrike" kern="1200" cap="none" spc="0" normalizeH="0" baseline="0" noProof="0" dirty="0">
                <a:ln>
                  <a:noFill/>
                </a:ln>
                <a:solidFill>
                  <a:srgbClr val="000000"/>
                </a:solidFill>
                <a:effectLst/>
                <a:uLnTx/>
                <a:uFillTx/>
                <a:latin typeface="Roboto Medium"/>
                <a:ea typeface="+mn-ea"/>
                <a:cs typeface="+mn-cs"/>
              </a:rPr>
              <a:t> solid </a:t>
            </a:r>
            <a:r>
              <a:rPr kumimoji="0" lang="sv-SE" sz="1600" b="0" i="0" u="none" strike="noStrike" kern="1200" cap="none" spc="0" normalizeH="0" baseline="0" noProof="0" dirty="0" err="1">
                <a:ln>
                  <a:noFill/>
                </a:ln>
                <a:solidFill>
                  <a:srgbClr val="000000"/>
                </a:solidFill>
                <a:effectLst/>
                <a:uLnTx/>
                <a:uFillTx/>
                <a:latin typeface="Roboto Medium"/>
                <a:ea typeface="+mn-ea"/>
                <a:cs typeface="+mn-cs"/>
              </a:rPr>
              <a:t>tumor</a:t>
            </a:r>
            <a:r>
              <a:rPr kumimoji="0" lang="sv-SE" sz="1600" b="0" i="0" u="none" strike="noStrike" kern="1200" cap="none" spc="0" normalizeH="0" baseline="0" noProof="0" dirty="0">
                <a:ln>
                  <a:noFill/>
                </a:ln>
                <a:solidFill>
                  <a:srgbClr val="000000"/>
                </a:solidFill>
                <a:effectLst/>
                <a:uLnTx/>
                <a:uFillTx/>
                <a:latin typeface="Roboto Medium"/>
                <a:ea typeface="+mn-ea"/>
                <a:cs typeface="+mn-cs"/>
              </a:rPr>
              <a:t> </a:t>
            </a:r>
            <a:r>
              <a:rPr kumimoji="0" lang="sv-SE" sz="1600" b="0" i="0" u="none" strike="noStrike" kern="1200" cap="none" spc="0" normalizeH="0" baseline="0" noProof="0" dirty="0" err="1">
                <a:ln>
                  <a:noFill/>
                </a:ln>
                <a:solidFill>
                  <a:srgbClr val="000000"/>
                </a:solidFill>
                <a:effectLst/>
                <a:uLnTx/>
                <a:uFillTx/>
                <a:latin typeface="Roboto Medium"/>
                <a:ea typeface="+mn-ea"/>
                <a:cs typeface="+mn-cs"/>
              </a:rPr>
              <a:t>indications</a:t>
            </a:r>
            <a:r>
              <a:rPr kumimoji="0" lang="sv-SE" sz="1600" b="0" i="0" u="none" strike="noStrike" kern="1200" cap="none" spc="0" normalizeH="0" baseline="30000" noProof="0" dirty="0">
                <a:ln>
                  <a:noFill/>
                </a:ln>
                <a:solidFill>
                  <a:srgbClr val="000000"/>
                </a:solidFill>
                <a:effectLst/>
                <a:uLnTx/>
                <a:uFillTx/>
                <a:latin typeface="Roboto Medium"/>
                <a:ea typeface="+mn-ea"/>
                <a:cs typeface="+mn-cs"/>
              </a:rPr>
              <a:t>2</a:t>
            </a:r>
            <a:r>
              <a:rPr kumimoji="0" lang="sv-SE" sz="1600" b="0" i="0" u="none" strike="noStrike" kern="1200" cap="none" spc="0" normalizeH="0" baseline="0" noProof="0" dirty="0">
                <a:ln>
                  <a:noFill/>
                </a:ln>
                <a:solidFill>
                  <a:srgbClr val="000000"/>
                </a:solidFill>
                <a:effectLst/>
                <a:uLnTx/>
                <a:uFillTx/>
                <a:latin typeface="Roboto Medium"/>
                <a:ea typeface="+mn-ea"/>
                <a:cs typeface="+mn-cs"/>
              </a:rPr>
              <a:t> </a:t>
            </a:r>
            <a:endParaRPr kumimoji="0" lang="sv-SE" sz="1600" b="0" i="0" u="none" strike="noStrike" kern="1200" cap="none" spc="0" normalizeH="0" baseline="0" noProof="0" dirty="0">
              <a:ln>
                <a:noFill/>
              </a:ln>
              <a:solidFill>
                <a:srgbClr val="000000"/>
              </a:solidFill>
              <a:effectLst/>
              <a:uLnTx/>
              <a:uFillTx/>
              <a:latin typeface="Roboto Medium"/>
              <a:ea typeface="Roboto Light" panose="02000000000000000000" pitchFamily="2" charset="0"/>
              <a:cs typeface="+mn-cs"/>
            </a:endParaRPr>
          </a:p>
        </p:txBody>
      </p:sp>
    </p:spTree>
    <p:extLst>
      <p:ext uri="{BB962C8B-B14F-4D97-AF65-F5344CB8AC3E}">
        <p14:creationId xmlns:p14="http://schemas.microsoft.com/office/powerpoint/2010/main" val="2277036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a:xfrm>
            <a:off x="685801" y="504826"/>
            <a:ext cx="9557656" cy="923464"/>
          </a:xfrm>
        </p:spPr>
        <p:txBody>
          <a:bodyPr/>
          <a:lstStyle/>
          <a:p>
            <a:pPr eaLnBrk="1" hangingPunct="1"/>
            <a:r>
              <a:rPr lang="sv-SE" altLang="sv-SE" sz="2800" dirty="0" err="1"/>
              <a:t>Fostrox</a:t>
            </a:r>
            <a:r>
              <a:rPr lang="sv-SE" altLang="sv-SE" sz="2800" dirty="0"/>
              <a:t> – A </a:t>
            </a:r>
            <a:r>
              <a:rPr lang="sv-SE" altLang="sv-SE" sz="2800" dirty="0" err="1"/>
              <a:t>unique</a:t>
            </a:r>
            <a:r>
              <a:rPr lang="sv-SE" altLang="sv-SE" sz="2800" dirty="0"/>
              <a:t>, </a:t>
            </a:r>
            <a:r>
              <a:rPr lang="sv-SE" altLang="sv-SE" sz="2800" dirty="0" err="1"/>
              <a:t>first</a:t>
            </a:r>
            <a:r>
              <a:rPr lang="sv-SE" altLang="sv-SE" sz="2800" dirty="0"/>
              <a:t>-in-</a:t>
            </a:r>
            <a:r>
              <a:rPr lang="sv-SE" altLang="sv-SE" sz="2800" dirty="0" err="1"/>
              <a:t>class</a:t>
            </a:r>
            <a:r>
              <a:rPr lang="sv-SE" altLang="sv-SE" sz="2800" dirty="0"/>
              <a:t> potential </a:t>
            </a:r>
            <a:r>
              <a:rPr lang="sv-SE" altLang="sv-SE" sz="2800" dirty="0" err="1"/>
              <a:t>treatment</a:t>
            </a:r>
            <a:r>
              <a:rPr lang="sv-SE" altLang="sv-SE" sz="2800" dirty="0"/>
              <a:t> for </a:t>
            </a:r>
            <a:r>
              <a:rPr lang="sv-SE" altLang="sv-SE" sz="2800" dirty="0" err="1"/>
              <a:t>primary</a:t>
            </a:r>
            <a:r>
              <a:rPr lang="sv-SE" altLang="sv-SE" sz="2800" dirty="0"/>
              <a:t> liver cancer</a:t>
            </a:r>
          </a:p>
        </p:txBody>
      </p:sp>
      <p:sp>
        <p:nvSpPr>
          <p:cNvPr id="3" name="Footer Placeholder 2"/>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sv-SE" sz="900" b="0" i="0" u="none" strike="noStrike" kern="1200" cap="all"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endParaRPr>
          </a:p>
        </p:txBody>
      </p:sp>
      <p:sp>
        <p:nvSpPr>
          <p:cNvPr id="2150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eaLnBrk="0" fontAlgn="base" hangingPunct="0">
              <a:spcBef>
                <a:spcPct val="0"/>
              </a:spcBef>
              <a:spcAft>
                <a:spcPct val="0"/>
              </a:spcAft>
              <a:defRPr>
                <a:solidFill>
                  <a:schemeClr val="tx1"/>
                </a:solidFill>
                <a:latin typeface="Roboto Light" pitchFamily="2" charset="0"/>
              </a:defRPr>
            </a:lvl6pPr>
            <a:lvl7pPr marL="2971800" indent="-228600" defTabSz="912813" eaLnBrk="0" fontAlgn="base" hangingPunct="0">
              <a:spcBef>
                <a:spcPct val="0"/>
              </a:spcBef>
              <a:spcAft>
                <a:spcPct val="0"/>
              </a:spcAft>
              <a:defRPr>
                <a:solidFill>
                  <a:schemeClr val="tx1"/>
                </a:solidFill>
                <a:latin typeface="Roboto Light" pitchFamily="2" charset="0"/>
              </a:defRPr>
            </a:lvl7pPr>
            <a:lvl8pPr marL="3429000" indent="-228600" defTabSz="912813" eaLnBrk="0" fontAlgn="base" hangingPunct="0">
              <a:spcBef>
                <a:spcPct val="0"/>
              </a:spcBef>
              <a:spcAft>
                <a:spcPct val="0"/>
              </a:spcAft>
              <a:defRPr>
                <a:solidFill>
                  <a:schemeClr val="tx1"/>
                </a:solidFill>
                <a:latin typeface="Roboto Light" pitchFamily="2" charset="0"/>
              </a:defRPr>
            </a:lvl8pPr>
            <a:lvl9pPr marL="3886200" indent="-228600" defTabSz="912813" eaLnBrk="0" fontAlgn="base" hangingPunct="0">
              <a:spcBef>
                <a:spcPct val="0"/>
              </a:spcBef>
              <a:spcAft>
                <a:spcPct val="0"/>
              </a:spcAft>
              <a:defRPr>
                <a:solidFill>
                  <a:schemeClr val="tx1"/>
                </a:solidFill>
                <a:latin typeface="Roboto Light" pitchFamily="2"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fld id="{89242E56-439F-4B59-BF3F-FAE893747B4B}" type="slidenum">
              <a:rPr kumimoji="0" lang="sv-SE" altLang="sv-SE" sz="900" b="0" i="0" u="none" strike="noStrike" kern="1200" cap="none" spc="0" normalizeH="0" baseline="0" noProof="0" smtClean="0">
                <a:ln>
                  <a:noFill/>
                </a:ln>
                <a:solidFill>
                  <a:srgbClr val="111820"/>
                </a:solidFill>
                <a:effectLst/>
                <a:uLnTx/>
                <a:uFillTx/>
                <a:latin typeface="Roboto Light" pitchFamily="2" charset="0"/>
                <a:ea typeface="Roboto Light" panose="02000000000000000000" pitchFamily="2" charset="0"/>
                <a:cs typeface="Roboto Light" pitchFamily="2" charset="0"/>
              </a:rPr>
              <a:pPr marL="0" marR="0" lvl="0" indent="0" algn="l" defTabSz="912813" rtl="0" eaLnBrk="1" fontAlgn="base" latinLnBrk="0" hangingPunct="1">
                <a:lnSpc>
                  <a:spcPct val="100000"/>
                </a:lnSpc>
                <a:spcBef>
                  <a:spcPct val="0"/>
                </a:spcBef>
                <a:spcAft>
                  <a:spcPct val="0"/>
                </a:spcAft>
                <a:buClrTx/>
                <a:buSzTx/>
                <a:buFontTx/>
                <a:buNone/>
                <a:tabLst/>
                <a:defRPr/>
              </a:pPr>
              <a:t>19</a:t>
            </a:fld>
            <a:endParaRPr kumimoji="0" lang="sv-SE" altLang="sv-SE" sz="900" b="0" i="0" u="none" strike="noStrike" kern="1200" cap="none" spc="0" normalizeH="0" baseline="0" noProof="0">
              <a:ln>
                <a:noFill/>
              </a:ln>
              <a:solidFill>
                <a:srgbClr val="111820"/>
              </a:solidFill>
              <a:effectLst/>
              <a:uLnTx/>
              <a:uFillTx/>
              <a:latin typeface="Roboto Light" pitchFamily="2" charset="0"/>
              <a:ea typeface="Roboto Light" panose="02000000000000000000" pitchFamily="2" charset="0"/>
              <a:cs typeface="Roboto Light" pitchFamily="2" charset="0"/>
            </a:endParaRPr>
          </a:p>
        </p:txBody>
      </p:sp>
      <p:grpSp>
        <p:nvGrpSpPr>
          <p:cNvPr id="4" name="Group 3">
            <a:extLst>
              <a:ext uri="{FF2B5EF4-FFF2-40B4-BE49-F238E27FC236}">
                <a16:creationId xmlns:a16="http://schemas.microsoft.com/office/drawing/2014/main" id="{509552B2-7AC3-4231-A728-64CB15F7D598}"/>
              </a:ext>
            </a:extLst>
          </p:cNvPr>
          <p:cNvGrpSpPr/>
          <p:nvPr/>
        </p:nvGrpSpPr>
        <p:grpSpPr>
          <a:xfrm>
            <a:off x="4373854" y="1961435"/>
            <a:ext cx="3420000" cy="3681087"/>
            <a:chOff x="4373854" y="1961435"/>
            <a:chExt cx="3420000" cy="3681087"/>
          </a:xfrm>
        </p:grpSpPr>
        <p:sp>
          <p:nvSpPr>
            <p:cNvPr id="18" name="Oval 17">
              <a:extLst>
                <a:ext uri="{FF2B5EF4-FFF2-40B4-BE49-F238E27FC236}">
                  <a16:creationId xmlns:a16="http://schemas.microsoft.com/office/drawing/2014/main" id="{93C21F73-7B6D-4DB4-A1F3-8D00DCC010A6}"/>
                </a:ext>
              </a:extLst>
            </p:cNvPr>
            <p:cNvSpPr/>
            <p:nvPr/>
          </p:nvSpPr>
          <p:spPr>
            <a:xfrm>
              <a:off x="5183854" y="1961435"/>
              <a:ext cx="1800000" cy="18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17" name="Graphic 16" descr="Fingerprint with solid fill">
              <a:extLst>
                <a:ext uri="{FF2B5EF4-FFF2-40B4-BE49-F238E27FC236}">
                  <a16:creationId xmlns:a16="http://schemas.microsoft.com/office/drawing/2014/main" id="{0DB49D0B-3B81-4DDC-A8A0-5AFA7BA8C0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1854" y="2249435"/>
              <a:ext cx="1224000" cy="1224000"/>
            </a:xfrm>
            <a:prstGeom prst="rect">
              <a:avLst/>
            </a:prstGeom>
          </p:spPr>
        </p:pic>
        <p:sp>
          <p:nvSpPr>
            <p:cNvPr id="16" name="TextBox 15">
              <a:extLst>
                <a:ext uri="{FF2B5EF4-FFF2-40B4-BE49-F238E27FC236}">
                  <a16:creationId xmlns:a16="http://schemas.microsoft.com/office/drawing/2014/main" id="{01DDA53E-BB56-49FC-9EA3-8E470F221651}"/>
                </a:ext>
              </a:extLst>
            </p:cNvPr>
            <p:cNvSpPr txBox="1"/>
            <p:nvPr/>
          </p:nvSpPr>
          <p:spPr>
            <a:xfrm>
              <a:off x="4373854" y="4022522"/>
              <a:ext cx="3420000" cy="1620000"/>
            </a:xfrm>
            <a:prstGeom prst="rect">
              <a:avLst/>
            </a:prstGeom>
            <a:solidFill>
              <a:schemeClr val="bg1"/>
            </a:solidFill>
          </p:spPr>
          <p:txBody>
            <a:bodyPr wrap="square" rtlCol="0" anchor="t">
              <a:no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Medium"/>
                  <a:ea typeface="+mn-ea"/>
                  <a:cs typeface="+mn-cs"/>
                </a:rPr>
                <a:t>Unique </a:t>
              </a:r>
              <a:r>
                <a:rPr kumimoji="0" lang="en-US" sz="1600" b="0" i="0" u="none" strike="noStrike" kern="1200" cap="none" spc="0" normalizeH="0" baseline="0" noProof="0" dirty="0" err="1">
                  <a:ln>
                    <a:noFill/>
                  </a:ln>
                  <a:solidFill>
                    <a:srgbClr val="000000"/>
                  </a:solidFill>
                  <a:effectLst/>
                  <a:uLnTx/>
                  <a:uFillTx/>
                  <a:latin typeface="Roboto Medium"/>
                  <a:ea typeface="+mn-ea"/>
                  <a:cs typeface="+mn-cs"/>
                </a:rPr>
                <a:t>MoA</a:t>
              </a:r>
              <a:r>
                <a:rPr kumimoji="0" lang="en-US" sz="1600" b="0" i="0" u="none" strike="noStrike" kern="1200" cap="none" spc="0" normalizeH="0" baseline="0" noProof="0" dirty="0">
                  <a:ln>
                    <a:noFill/>
                  </a:ln>
                  <a:solidFill>
                    <a:srgbClr val="000000"/>
                  </a:solidFill>
                  <a:effectLst/>
                  <a:uLnTx/>
                  <a:uFillTx/>
                  <a:latin typeface="Roboto Medium"/>
                  <a:ea typeface="+mn-ea"/>
                  <a:cs typeface="+mn-cs"/>
                </a:rPr>
                <a:t> that selectively targets cancer in the liver and bypasses resistance mechanisms</a:t>
              </a:r>
              <a:endParaRPr kumimoji="0" lang="en-SE" sz="1600" b="0" i="0" u="none" strike="noStrike" kern="1200" cap="none" spc="0" normalizeH="0" baseline="0" noProof="0" dirty="0">
                <a:ln>
                  <a:noFill/>
                </a:ln>
                <a:solidFill>
                  <a:srgbClr val="000000"/>
                </a:solidFill>
                <a:effectLst/>
                <a:uLnTx/>
                <a:uFillTx/>
                <a:latin typeface="Roboto Medium"/>
                <a:ea typeface="+mn-ea"/>
                <a:cs typeface="+mn-cs"/>
              </a:endParaRPr>
            </a:p>
          </p:txBody>
        </p:sp>
      </p:grpSp>
      <p:grpSp>
        <p:nvGrpSpPr>
          <p:cNvPr id="2" name="Group 1">
            <a:extLst>
              <a:ext uri="{FF2B5EF4-FFF2-40B4-BE49-F238E27FC236}">
                <a16:creationId xmlns:a16="http://schemas.microsoft.com/office/drawing/2014/main" id="{8334178D-AB8B-4337-B313-9C8C91E43BD8}"/>
              </a:ext>
            </a:extLst>
          </p:cNvPr>
          <p:cNvGrpSpPr/>
          <p:nvPr/>
        </p:nvGrpSpPr>
        <p:grpSpPr>
          <a:xfrm>
            <a:off x="563322" y="1961435"/>
            <a:ext cx="3420000" cy="3681087"/>
            <a:chOff x="563322" y="1961435"/>
            <a:chExt cx="3420000" cy="3681087"/>
          </a:xfrm>
        </p:grpSpPr>
        <p:sp>
          <p:nvSpPr>
            <p:cNvPr id="15" name="Oval 14">
              <a:extLst>
                <a:ext uri="{FF2B5EF4-FFF2-40B4-BE49-F238E27FC236}">
                  <a16:creationId xmlns:a16="http://schemas.microsoft.com/office/drawing/2014/main" id="{A7FC4795-B85B-49F1-B92E-26FE70D0E931}"/>
                </a:ext>
              </a:extLst>
            </p:cNvPr>
            <p:cNvSpPr/>
            <p:nvPr/>
          </p:nvSpPr>
          <p:spPr>
            <a:xfrm>
              <a:off x="1373322" y="1961435"/>
              <a:ext cx="1800000" cy="18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5" name="Graphic 4" descr="Money with solid fill">
              <a:extLst>
                <a:ext uri="{FF2B5EF4-FFF2-40B4-BE49-F238E27FC236}">
                  <a16:creationId xmlns:a16="http://schemas.microsoft.com/office/drawing/2014/main" id="{F32D90E8-8A89-401D-B671-A70D849DA2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1322" y="2249435"/>
              <a:ext cx="1224000" cy="1224000"/>
            </a:xfrm>
            <a:prstGeom prst="rect">
              <a:avLst/>
            </a:prstGeom>
          </p:spPr>
        </p:pic>
        <p:sp>
          <p:nvSpPr>
            <p:cNvPr id="21" name="TextBox 20">
              <a:extLst>
                <a:ext uri="{FF2B5EF4-FFF2-40B4-BE49-F238E27FC236}">
                  <a16:creationId xmlns:a16="http://schemas.microsoft.com/office/drawing/2014/main" id="{AE84F362-1F3C-4754-8A62-2643015252CD}"/>
                </a:ext>
              </a:extLst>
            </p:cNvPr>
            <p:cNvSpPr txBox="1"/>
            <p:nvPr/>
          </p:nvSpPr>
          <p:spPr>
            <a:xfrm>
              <a:off x="563322" y="4022522"/>
              <a:ext cx="3420000" cy="1620000"/>
            </a:xfrm>
            <a:prstGeom prst="rect">
              <a:avLst/>
            </a:prstGeom>
            <a:noFill/>
          </p:spPr>
          <p:txBody>
            <a:bodyPr wrap="square" rtlCol="0" anchor="t">
              <a:no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Medium"/>
                  <a:ea typeface="+mn-ea"/>
                  <a:cs typeface="+mn-cs"/>
                </a:rPr>
                <a:t>Significant unmet need &amp; commercial potential; </a:t>
              </a:r>
              <a:r>
                <a:rPr kumimoji="0" lang="en-US" sz="1600" b="0" i="0" u="none" strike="noStrike" kern="1200" cap="none" spc="0" normalizeH="0" baseline="0" noProof="0" dirty="0" err="1">
                  <a:ln>
                    <a:noFill/>
                  </a:ln>
                  <a:solidFill>
                    <a:srgbClr val="000000"/>
                  </a:solidFill>
                  <a:effectLst/>
                  <a:uLnTx/>
                  <a:uFillTx/>
                  <a:latin typeface="Roboto Medium"/>
                  <a:ea typeface="+mn-ea"/>
                  <a:cs typeface="+mn-cs"/>
                </a:rPr>
                <a:t>fostrox</a:t>
              </a:r>
              <a:r>
                <a:rPr kumimoji="0" lang="en-US" sz="1600" b="0" i="0" u="none" strike="noStrike" kern="1200" cap="none" spc="0" normalizeH="0" baseline="0" noProof="0" dirty="0">
                  <a:ln>
                    <a:noFill/>
                  </a:ln>
                  <a:solidFill>
                    <a:srgbClr val="000000"/>
                  </a:solidFill>
                  <a:effectLst/>
                  <a:uLnTx/>
                  <a:uFillTx/>
                  <a:latin typeface="Roboto Medium"/>
                  <a:ea typeface="+mn-ea"/>
                  <a:cs typeface="+mn-cs"/>
                </a:rPr>
                <a:t> complementing, not replacing, existing therapies</a:t>
              </a:r>
            </a:p>
          </p:txBody>
        </p:sp>
      </p:grpSp>
      <p:grpSp>
        <p:nvGrpSpPr>
          <p:cNvPr id="6" name="Group 5">
            <a:extLst>
              <a:ext uri="{FF2B5EF4-FFF2-40B4-BE49-F238E27FC236}">
                <a16:creationId xmlns:a16="http://schemas.microsoft.com/office/drawing/2014/main" id="{7AD10EA2-B309-4F8D-8973-C1FE79C1400B}"/>
              </a:ext>
            </a:extLst>
          </p:cNvPr>
          <p:cNvGrpSpPr/>
          <p:nvPr/>
        </p:nvGrpSpPr>
        <p:grpSpPr>
          <a:xfrm>
            <a:off x="8222096" y="1961435"/>
            <a:ext cx="3583824" cy="3681087"/>
            <a:chOff x="8222096" y="1961435"/>
            <a:chExt cx="3583824" cy="3681087"/>
          </a:xfrm>
        </p:grpSpPr>
        <p:sp>
          <p:nvSpPr>
            <p:cNvPr id="20" name="Oval 19">
              <a:extLst>
                <a:ext uri="{FF2B5EF4-FFF2-40B4-BE49-F238E27FC236}">
                  <a16:creationId xmlns:a16="http://schemas.microsoft.com/office/drawing/2014/main" id="{3546ABC2-A18E-4645-919F-A5933A2C5CD6}"/>
                </a:ext>
              </a:extLst>
            </p:cNvPr>
            <p:cNvSpPr/>
            <p:nvPr/>
          </p:nvSpPr>
          <p:spPr>
            <a:xfrm>
              <a:off x="9032096" y="1961435"/>
              <a:ext cx="1800000" cy="18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9" name="TextBox 18">
              <a:extLst>
                <a:ext uri="{FF2B5EF4-FFF2-40B4-BE49-F238E27FC236}">
                  <a16:creationId xmlns:a16="http://schemas.microsoft.com/office/drawing/2014/main" id="{54028021-C725-404C-A10E-9E39B8A3D45C}"/>
                </a:ext>
              </a:extLst>
            </p:cNvPr>
            <p:cNvSpPr txBox="1"/>
            <p:nvPr/>
          </p:nvSpPr>
          <p:spPr>
            <a:xfrm>
              <a:off x="8222096" y="4022522"/>
              <a:ext cx="3583824" cy="1620000"/>
            </a:xfrm>
            <a:prstGeom prst="rect">
              <a:avLst/>
            </a:prstGeom>
            <a:solidFill>
              <a:schemeClr val="bg1"/>
            </a:solidFill>
          </p:spPr>
          <p:txBody>
            <a:bodyPr wrap="square" rtlCol="0" anchor="t">
              <a:no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Medium"/>
                  <a:ea typeface="+mn-ea"/>
                  <a:cs typeface="+mn-cs"/>
                </a:rPr>
                <a:t>Induction of DNA-damage &amp; cell death well established in cancer, strong potential for attractive combinations</a:t>
              </a:r>
            </a:p>
          </p:txBody>
        </p:sp>
        <p:pic>
          <p:nvPicPr>
            <p:cNvPr id="7" name="Graphic 6" descr="DNA with solid fill">
              <a:extLst>
                <a:ext uri="{FF2B5EF4-FFF2-40B4-BE49-F238E27FC236}">
                  <a16:creationId xmlns:a16="http://schemas.microsoft.com/office/drawing/2014/main" id="{B26FE321-4492-4CC7-933E-9D32AE1BAA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20096" y="2249435"/>
              <a:ext cx="1224000" cy="1224000"/>
            </a:xfrm>
            <a:prstGeom prst="rect">
              <a:avLst/>
            </a:prstGeom>
          </p:spPr>
        </p:pic>
      </p:grpSp>
    </p:spTree>
    <p:extLst>
      <p:ext uri="{BB962C8B-B14F-4D97-AF65-F5344CB8AC3E}">
        <p14:creationId xmlns:p14="http://schemas.microsoft.com/office/powerpoint/2010/main" val="142450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606286" y="753165"/>
            <a:ext cx="10642600" cy="700088"/>
          </a:xfrm>
        </p:spPr>
        <p:txBody>
          <a:bodyPr/>
          <a:lstStyle/>
          <a:p>
            <a:pPr eaLnBrk="1" hangingPunct="1"/>
            <a:r>
              <a:rPr lang="en-GB" altLang="sv-SE" dirty="0"/>
              <a:t>Important notice</a:t>
            </a:r>
            <a:endParaRPr lang="sv-SE" altLang="sv-SE" dirty="0"/>
          </a:p>
        </p:txBody>
      </p:sp>
      <p:sp>
        <p:nvSpPr>
          <p:cNvPr id="3" name="Footer Placeholder 2"/>
          <p:cNvSpPr>
            <a:spLocks noGrp="1"/>
          </p:cNvSpPr>
          <p:nvPr>
            <p:ph type="ftr" sz="quarter" idx="16"/>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sv-SE" sz="900" b="0" i="0" u="none" strike="noStrike" kern="1200" cap="all"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endParaRPr>
          </a:p>
        </p:txBody>
      </p:sp>
      <p:sp>
        <p:nvSpPr>
          <p:cNvPr id="20484" name="Slide Number Placeholder 3"/>
          <p:cNvSpPr>
            <a:spLocks noGrp="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eaLnBrk="0" fontAlgn="base" hangingPunct="0">
              <a:spcBef>
                <a:spcPct val="0"/>
              </a:spcBef>
              <a:spcAft>
                <a:spcPct val="0"/>
              </a:spcAft>
              <a:defRPr>
                <a:solidFill>
                  <a:schemeClr val="tx1"/>
                </a:solidFill>
                <a:latin typeface="Roboto Light" pitchFamily="2" charset="0"/>
              </a:defRPr>
            </a:lvl6pPr>
            <a:lvl7pPr marL="2971800" indent="-228600" defTabSz="912813" eaLnBrk="0" fontAlgn="base" hangingPunct="0">
              <a:spcBef>
                <a:spcPct val="0"/>
              </a:spcBef>
              <a:spcAft>
                <a:spcPct val="0"/>
              </a:spcAft>
              <a:defRPr>
                <a:solidFill>
                  <a:schemeClr val="tx1"/>
                </a:solidFill>
                <a:latin typeface="Roboto Light" pitchFamily="2" charset="0"/>
              </a:defRPr>
            </a:lvl7pPr>
            <a:lvl8pPr marL="3429000" indent="-228600" defTabSz="912813" eaLnBrk="0" fontAlgn="base" hangingPunct="0">
              <a:spcBef>
                <a:spcPct val="0"/>
              </a:spcBef>
              <a:spcAft>
                <a:spcPct val="0"/>
              </a:spcAft>
              <a:defRPr>
                <a:solidFill>
                  <a:schemeClr val="tx1"/>
                </a:solidFill>
                <a:latin typeface="Roboto Light" pitchFamily="2" charset="0"/>
              </a:defRPr>
            </a:lvl8pPr>
            <a:lvl9pPr marL="3886200" indent="-228600" defTabSz="912813" eaLnBrk="0" fontAlgn="base" hangingPunct="0">
              <a:spcBef>
                <a:spcPct val="0"/>
              </a:spcBef>
              <a:spcAft>
                <a:spcPct val="0"/>
              </a:spcAft>
              <a:defRPr>
                <a:solidFill>
                  <a:schemeClr val="tx1"/>
                </a:solidFill>
                <a:latin typeface="Roboto Light" pitchFamily="2"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fld id="{67E5C6F8-FE77-4113-AC9C-47C648619EA7}" type="slidenum">
              <a:rPr kumimoji="0" lang="sv-SE" altLang="sv-SE" sz="900" b="0" i="0" u="none" strike="noStrike" kern="1200" cap="none" spc="0" normalizeH="0" baseline="0" noProof="0" smtClean="0">
                <a:ln>
                  <a:noFill/>
                </a:ln>
                <a:solidFill>
                  <a:srgbClr val="111820"/>
                </a:solidFill>
                <a:effectLst/>
                <a:uLnTx/>
                <a:uFillTx/>
                <a:latin typeface="Roboto Light" pitchFamily="2" charset="0"/>
                <a:ea typeface="Roboto Light" panose="02000000000000000000" pitchFamily="2" charset="0"/>
                <a:cs typeface="Roboto Light" pitchFamily="2" charset="0"/>
              </a:rPr>
              <a:pPr marL="0" marR="0" lvl="0" indent="0" algn="l" defTabSz="912813" rtl="0" eaLnBrk="1" fontAlgn="base" latinLnBrk="0" hangingPunct="1">
                <a:lnSpc>
                  <a:spcPct val="100000"/>
                </a:lnSpc>
                <a:spcBef>
                  <a:spcPct val="0"/>
                </a:spcBef>
                <a:spcAft>
                  <a:spcPct val="0"/>
                </a:spcAft>
                <a:buClrTx/>
                <a:buSzTx/>
                <a:buFontTx/>
                <a:buNone/>
                <a:tabLst/>
                <a:defRPr/>
              </a:pPr>
              <a:t>2</a:t>
            </a:fld>
            <a:endParaRPr kumimoji="0" lang="sv-SE" altLang="sv-SE" sz="900" b="0" i="0" u="none" strike="noStrike" kern="1200" cap="none" spc="0" normalizeH="0" baseline="0" noProof="0" dirty="0">
              <a:ln>
                <a:noFill/>
              </a:ln>
              <a:solidFill>
                <a:srgbClr val="111820"/>
              </a:solidFill>
              <a:effectLst/>
              <a:uLnTx/>
              <a:uFillTx/>
              <a:latin typeface="Roboto Light" pitchFamily="2" charset="0"/>
              <a:ea typeface="Roboto Light" panose="02000000000000000000" pitchFamily="2" charset="0"/>
              <a:cs typeface="Roboto Light" pitchFamily="2" charset="0"/>
            </a:endParaRPr>
          </a:p>
        </p:txBody>
      </p:sp>
      <p:sp>
        <p:nvSpPr>
          <p:cNvPr id="6" name="Text Placeholder 5"/>
          <p:cNvSpPr>
            <a:spLocks noGrp="1"/>
          </p:cNvSpPr>
          <p:nvPr>
            <p:ph type="body" sz="quarter" idx="14"/>
          </p:nvPr>
        </p:nvSpPr>
        <p:spPr>
          <a:xfrm>
            <a:off x="605737" y="1869938"/>
            <a:ext cx="10642600" cy="4575175"/>
          </a:xfrm>
        </p:spPr>
        <p:txBody>
          <a:bodyPr rtlCol="0">
            <a:noAutofit/>
          </a:bodyPr>
          <a:lstStyle/>
          <a:p>
            <a:pPr algn="just" defTabSz="914310" eaLnBrk="1" fontAlgn="auto" hangingPunct="1">
              <a:spcBef>
                <a:spcPts val="200"/>
              </a:spcBef>
              <a:spcAft>
                <a:spcPts val="0"/>
              </a:spcAft>
              <a:defRPr/>
            </a:pPr>
            <a:r>
              <a:rPr lang="en-US" sz="900" dirty="0">
                <a:solidFill>
                  <a:schemeClr val="tx1"/>
                </a:solidFill>
                <a:cs typeface="+mn-cs"/>
              </a:rPr>
              <a:t>You must read the following before continuing. The following applies to this document and the information provided in this presentation by Medivir AB (publ) (the “Company”) or any person on behalf of the Company and any other material distributed or statements made in connection with such presentation (the “Information”), and you are therefore advised to carefully read the statements below before reading, accessing or making any other use of the Information. In accessing the Information, you agree to be bound by the following terms and conditions.</a:t>
            </a:r>
          </a:p>
          <a:p>
            <a:pPr algn="just" defTabSz="914310" eaLnBrk="1" fontAlgn="auto" hangingPunct="1">
              <a:spcBef>
                <a:spcPts val="200"/>
              </a:spcBef>
              <a:spcAft>
                <a:spcPts val="0"/>
              </a:spcAft>
              <a:defRPr/>
            </a:pPr>
            <a:endParaRPr lang="en-US" sz="900" dirty="0">
              <a:solidFill>
                <a:schemeClr val="tx1"/>
              </a:solidFill>
              <a:cs typeface="+mn-cs"/>
            </a:endParaRPr>
          </a:p>
          <a:p>
            <a:pPr algn="just" defTabSz="914310" eaLnBrk="1" fontAlgn="auto" hangingPunct="1">
              <a:spcBef>
                <a:spcPts val="200"/>
              </a:spcBef>
              <a:spcAft>
                <a:spcPts val="0"/>
              </a:spcAft>
              <a:defRPr/>
            </a:pPr>
            <a:r>
              <a:rPr lang="en-US" sz="900" dirty="0">
                <a:solidFill>
                  <a:schemeClr val="tx1"/>
                </a:solidFill>
                <a:cs typeface="+mn-cs"/>
              </a:rPr>
              <a:t>The Information does not constitute or form part of, and should not be construed as, an offer of invitation to subscribe for, underwrite or otherwise acquire, any securities of the Company or a successor entity or any existing or future subsidiary or affiliate of the Company, nor should it or any part of it form the basis of, or be relied on in connection with, any contract to purchase or subscribe for any securities of the Company or any of such subsidiaries or affiliates nor shall it or any part of it form the basis of or be relied on in connection with any contract or commitment whatsoever. Specifically, this presentation does not constitute a “prospectus” within the meaning of the U.S. Securities Act of 1933, as amended.</a:t>
            </a:r>
          </a:p>
          <a:p>
            <a:pPr algn="just" defTabSz="914310" eaLnBrk="1" fontAlgn="auto" hangingPunct="1">
              <a:spcBef>
                <a:spcPts val="200"/>
              </a:spcBef>
              <a:spcAft>
                <a:spcPts val="0"/>
              </a:spcAft>
              <a:defRPr/>
            </a:pPr>
            <a:endParaRPr lang="en-US" sz="900" dirty="0">
              <a:solidFill>
                <a:schemeClr val="tx1"/>
              </a:solidFill>
              <a:cs typeface="+mn-cs"/>
            </a:endParaRPr>
          </a:p>
          <a:p>
            <a:pPr algn="just" defTabSz="914310" eaLnBrk="1" fontAlgn="auto" hangingPunct="1">
              <a:spcBef>
                <a:spcPts val="200"/>
              </a:spcBef>
              <a:spcAft>
                <a:spcPts val="0"/>
              </a:spcAft>
              <a:defRPr/>
            </a:pPr>
            <a:r>
              <a:rPr lang="en-US" sz="900" dirty="0">
                <a:solidFill>
                  <a:schemeClr val="tx1"/>
                </a:solidFill>
                <a:cs typeface="+mn-cs"/>
              </a:rPr>
              <a:t>The Information may not be reproduced, redistributed, published or passed on to any other person, directly or in directly, in whole or in part, for any purpose. The Information is not directed to, or intended for distribution to or use by, any person or entity that is a citizen or resident of, or located in, any locality, state, country or other jurisdiction where such distribution or use would be contrary to law or regulation or which would require any registration or licensing within such jurisdiction. The Information is not for publication, release or distribution in the United States, Australia, Canada or Japan, or any other jurisdiction in which the distribution or release would be unlawful.</a:t>
            </a:r>
          </a:p>
          <a:p>
            <a:pPr algn="just" defTabSz="914310" eaLnBrk="1" fontAlgn="auto" hangingPunct="1">
              <a:spcBef>
                <a:spcPts val="200"/>
              </a:spcBef>
              <a:spcAft>
                <a:spcPts val="0"/>
              </a:spcAft>
              <a:defRPr/>
            </a:pPr>
            <a:endParaRPr lang="en-US" sz="900" dirty="0">
              <a:solidFill>
                <a:schemeClr val="tx1"/>
              </a:solidFill>
              <a:cs typeface="+mn-cs"/>
            </a:endParaRPr>
          </a:p>
          <a:p>
            <a:pPr algn="just" defTabSz="914310" eaLnBrk="1" fontAlgn="auto" hangingPunct="1">
              <a:spcBef>
                <a:spcPts val="200"/>
              </a:spcBef>
              <a:spcAft>
                <a:spcPts val="0"/>
              </a:spcAft>
              <a:defRPr/>
            </a:pPr>
            <a:r>
              <a:rPr lang="en-US" sz="900" dirty="0">
                <a:solidFill>
                  <a:schemeClr val="tx1"/>
                </a:solidFill>
                <a:cs typeface="+mn-cs"/>
              </a:rPr>
              <a:t>All of the Information herein has been prepared by the Company solely for use in this presentation. The Information contained in this presentation has not been independently verified. No representation, warranty or undertaking, express or implied, is made as to, and no reliance should be placed on, the fairness, accuracy, completeness or correctness of the Information or the opinions contained herein. The Information contained in this presentation should be considered in the context of the circumstances prevailing at that time and will not be updated to reflect material developments which may occur after the date of the presentation. The Company may alter, modify or otherwise change in any manner the content of this presentation, without obligation to notify any person of such revision or changes.</a:t>
            </a:r>
          </a:p>
          <a:p>
            <a:pPr algn="just" defTabSz="914310" eaLnBrk="1" fontAlgn="auto" hangingPunct="1">
              <a:spcBef>
                <a:spcPts val="200"/>
              </a:spcBef>
              <a:spcAft>
                <a:spcPts val="0"/>
              </a:spcAft>
              <a:defRPr/>
            </a:pPr>
            <a:r>
              <a:rPr lang="en-US" sz="900" dirty="0">
                <a:solidFill>
                  <a:schemeClr val="tx1"/>
                </a:solidFill>
                <a:cs typeface="+mn-cs"/>
              </a:rPr>
              <a:t>This presentation may contain certain forward-looking statements and forecasts which relate to events and depend on circumstances that will occur in the future and which, by their nature, will have an impact on the Company’s operations, financial position and earnings. The terms “anticipates”, “assumes”, “believes”, “can”, “could”, “estimates”, “expects”, “forecasts”, “intends”, “may”, “might”, “plans”, “should”, “projects”, “will”, “would” or, in each case, their negative, or other variations or comparable terminology are used to identify forward-looking statements. There are a number of factors that could cause actual results and developments to differ materially from those expressed or implied in a forward-looking statement or affect the extent to which a particular projection is realized. Factors that could cause these differences include, but are not limited to, implementation of the Company’s strategy and its ability to further grow, risks associated with the development and/or approval of the Company’s products candidates, ongoing clinical trials and expected trial results, the ability to commercialize existing and any future products, technology changes and new products in the Company’s potential market and industry, the ability to develop new products, the impact of competition, changes in general economy and industry conditions and legislative, regulatory and political factors. While the Company always intends to express its best judgment when making statements about what it believes will occur in the future, and although the Company bases these statements on assumptions that it believe to be reasonable when made, these forward-looking statements are not a guarantee of its performance, and you should not place undue reliance on such statements. Forward-looking statements are subject to many risks, uncertainties and other variable circumstances. Many of these risks are outside of the Company’s control and could cause its actual results to differ materially from those it thought would occur. The forward-looking statements included in this presentation are made only as of the date hereof. The Company does not undertake, and specifically decline, any obligation to update any such statements or to publicly announce the results of any revisions to any of such statements to reflect future events or developments.</a:t>
            </a:r>
            <a:endParaRPr lang="sv-SE" sz="900" dirty="0">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78DA3C-862A-47A7-9A13-CD7E8E4D3676}"/>
              </a:ext>
            </a:extLst>
          </p:cNvPr>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sv-SE" sz="900" b="0" i="0" u="none" strike="noStrike" kern="1200" cap="all"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4" name="Slide Number Placeholder 3">
            <a:extLst>
              <a:ext uri="{FF2B5EF4-FFF2-40B4-BE49-F238E27FC236}">
                <a16:creationId xmlns:a16="http://schemas.microsoft.com/office/drawing/2014/main" id="{BE3F8A43-93FD-42C8-9B33-1DB2C098C905}"/>
              </a:ext>
            </a:extLst>
          </p:cNvPr>
          <p:cNvSpPr>
            <a:spLocks noGrp="1"/>
          </p:cNvSpPr>
          <p:nvPr>
            <p:ph type="sldNum" sz="quarter" idx="1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fld id="{FC2A35AE-FA67-423E-80EC-3FB2B6365689}" type="slidenum">
              <a:rPr kumimoji="0" lang="sv-SE" sz="900" b="0" i="0" u="none" strike="noStrike" kern="1200" cap="none" spc="0" normalizeH="0" baseline="0" noProof="0" smtClean="0">
                <a:ln>
                  <a:noFill/>
                </a:ln>
                <a:solidFill>
                  <a:prstClr val="white"/>
                </a:solidFill>
                <a:effectLst/>
                <a:uLnTx/>
                <a:uFillTx/>
                <a:latin typeface="Roboto Light" panose="02000000000000000000" pitchFamily="2" charset="0"/>
                <a:ea typeface="Roboto Light" panose="02000000000000000000" pitchFamily="2" charset="0"/>
                <a:cs typeface="+mn-cs"/>
              </a:rPr>
              <a:pPr marL="0" marR="0" lvl="0" indent="0" algn="l" defTabSz="914265" rtl="0" eaLnBrk="1" fontAlgn="auto" latinLnBrk="0" hangingPunct="1">
                <a:lnSpc>
                  <a:spcPct val="100000"/>
                </a:lnSpc>
                <a:spcBef>
                  <a:spcPts val="0"/>
                </a:spcBef>
                <a:spcAft>
                  <a:spcPts val="0"/>
                </a:spcAft>
                <a:buClrTx/>
                <a:buSzTx/>
                <a:buFontTx/>
                <a:buNone/>
                <a:tabLst/>
                <a:defRPr/>
              </a:pPr>
              <a:t>20</a:t>
            </a:fld>
            <a:endParaRPr kumimoji="0" lang="sv-SE" sz="9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2" name="Title 1">
            <a:extLst>
              <a:ext uri="{FF2B5EF4-FFF2-40B4-BE49-F238E27FC236}">
                <a16:creationId xmlns:a16="http://schemas.microsoft.com/office/drawing/2014/main" id="{77BB250F-0608-4B36-9CA7-6F0D8D26F74C}"/>
              </a:ext>
            </a:extLst>
          </p:cNvPr>
          <p:cNvSpPr>
            <a:spLocks noGrp="1"/>
          </p:cNvSpPr>
          <p:nvPr>
            <p:ph type="title" idx="4294967295"/>
          </p:nvPr>
        </p:nvSpPr>
        <p:spPr>
          <a:xfrm>
            <a:off x="1156425" y="2743200"/>
            <a:ext cx="10742612" cy="1371600"/>
          </a:xfrm>
        </p:spPr>
        <p:txBody>
          <a:bodyPr/>
          <a:lstStyle/>
          <a:p>
            <a:r>
              <a:rPr lang="sv-SE" sz="5000" dirty="0"/>
              <a:t>Q&amp;A</a:t>
            </a:r>
          </a:p>
        </p:txBody>
      </p:sp>
    </p:spTree>
    <p:extLst>
      <p:ext uri="{BB962C8B-B14F-4D97-AF65-F5344CB8AC3E}">
        <p14:creationId xmlns:p14="http://schemas.microsoft.com/office/powerpoint/2010/main" val="61025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a:xfrm>
            <a:off x="685801" y="504826"/>
            <a:ext cx="10643050" cy="923464"/>
          </a:xfrm>
        </p:spPr>
        <p:txBody>
          <a:bodyPr/>
          <a:lstStyle/>
          <a:p>
            <a:pPr eaLnBrk="1" hangingPunct="1"/>
            <a:r>
              <a:rPr lang="sv-SE" altLang="sv-SE" sz="3200" dirty="0"/>
              <a:t>A </a:t>
            </a:r>
            <a:r>
              <a:rPr lang="sv-SE" altLang="sv-SE" sz="3200" dirty="0" err="1"/>
              <a:t>unique</a:t>
            </a:r>
            <a:r>
              <a:rPr lang="sv-SE" altLang="sv-SE" sz="3200" dirty="0"/>
              <a:t>, </a:t>
            </a:r>
            <a:r>
              <a:rPr lang="sv-SE" altLang="sv-SE" sz="3200" dirty="0" err="1"/>
              <a:t>first</a:t>
            </a:r>
            <a:r>
              <a:rPr lang="sv-SE" altLang="sv-SE" sz="3200" dirty="0"/>
              <a:t>-in-</a:t>
            </a:r>
            <a:r>
              <a:rPr lang="sv-SE" altLang="sv-SE" sz="3200" dirty="0" err="1"/>
              <a:t>class</a:t>
            </a:r>
            <a:r>
              <a:rPr lang="sv-SE" altLang="sv-SE" sz="3200" dirty="0"/>
              <a:t>, </a:t>
            </a:r>
            <a:r>
              <a:rPr lang="sv-SE" altLang="sv-SE" sz="3200" dirty="0" err="1"/>
              <a:t>lead</a:t>
            </a:r>
            <a:r>
              <a:rPr lang="sv-SE" altLang="sv-SE" sz="3200" dirty="0"/>
              <a:t> asset in liver cancer (HCC) &amp; </a:t>
            </a:r>
            <a:r>
              <a:rPr lang="sv-SE" altLang="sv-SE" sz="3200" dirty="0" err="1"/>
              <a:t>successful</a:t>
            </a:r>
            <a:r>
              <a:rPr lang="sv-SE" altLang="sv-SE" sz="3200" dirty="0"/>
              <a:t> </a:t>
            </a:r>
            <a:r>
              <a:rPr lang="sv-SE" altLang="sv-SE" sz="3200" dirty="0" err="1"/>
              <a:t>partnering</a:t>
            </a:r>
            <a:r>
              <a:rPr lang="sv-SE" altLang="sv-SE" sz="3200" dirty="0"/>
              <a:t> </a:t>
            </a:r>
            <a:r>
              <a:rPr lang="sv-SE" altLang="sv-SE" sz="3200" dirty="0" err="1"/>
              <a:t>strategy</a:t>
            </a:r>
            <a:endParaRPr lang="sv-SE" altLang="sv-SE" sz="3200" dirty="0"/>
          </a:p>
        </p:txBody>
      </p:sp>
      <p:sp>
        <p:nvSpPr>
          <p:cNvPr id="3" name="Footer Placeholder 2"/>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sv-SE" sz="900" b="0" i="0" u="none" strike="noStrike" kern="1200" cap="all"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endParaRPr>
          </a:p>
        </p:txBody>
      </p:sp>
      <p:sp>
        <p:nvSpPr>
          <p:cNvPr id="2150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eaLnBrk="0" fontAlgn="base" hangingPunct="0">
              <a:spcBef>
                <a:spcPct val="0"/>
              </a:spcBef>
              <a:spcAft>
                <a:spcPct val="0"/>
              </a:spcAft>
              <a:defRPr>
                <a:solidFill>
                  <a:schemeClr val="tx1"/>
                </a:solidFill>
                <a:latin typeface="Roboto Light" pitchFamily="2" charset="0"/>
              </a:defRPr>
            </a:lvl6pPr>
            <a:lvl7pPr marL="2971800" indent="-228600" defTabSz="912813" eaLnBrk="0" fontAlgn="base" hangingPunct="0">
              <a:spcBef>
                <a:spcPct val="0"/>
              </a:spcBef>
              <a:spcAft>
                <a:spcPct val="0"/>
              </a:spcAft>
              <a:defRPr>
                <a:solidFill>
                  <a:schemeClr val="tx1"/>
                </a:solidFill>
                <a:latin typeface="Roboto Light" pitchFamily="2" charset="0"/>
              </a:defRPr>
            </a:lvl7pPr>
            <a:lvl8pPr marL="3429000" indent="-228600" defTabSz="912813" eaLnBrk="0" fontAlgn="base" hangingPunct="0">
              <a:spcBef>
                <a:spcPct val="0"/>
              </a:spcBef>
              <a:spcAft>
                <a:spcPct val="0"/>
              </a:spcAft>
              <a:defRPr>
                <a:solidFill>
                  <a:schemeClr val="tx1"/>
                </a:solidFill>
                <a:latin typeface="Roboto Light" pitchFamily="2" charset="0"/>
              </a:defRPr>
            </a:lvl8pPr>
            <a:lvl9pPr marL="3886200" indent="-228600" defTabSz="912813" eaLnBrk="0" fontAlgn="base" hangingPunct="0">
              <a:spcBef>
                <a:spcPct val="0"/>
              </a:spcBef>
              <a:spcAft>
                <a:spcPct val="0"/>
              </a:spcAft>
              <a:defRPr>
                <a:solidFill>
                  <a:schemeClr val="tx1"/>
                </a:solidFill>
                <a:latin typeface="Roboto Light" pitchFamily="2"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fld id="{89242E56-439F-4B59-BF3F-FAE893747B4B}" type="slidenum">
              <a:rPr kumimoji="0" lang="sv-SE" altLang="sv-SE" sz="900" b="0" i="0" u="none" strike="noStrike" kern="1200" cap="none" spc="0" normalizeH="0" baseline="0" noProof="0" smtClean="0">
                <a:ln>
                  <a:noFill/>
                </a:ln>
                <a:solidFill>
                  <a:srgbClr val="111820"/>
                </a:solidFill>
                <a:effectLst/>
                <a:uLnTx/>
                <a:uFillTx/>
                <a:latin typeface="Roboto Light" pitchFamily="2" charset="0"/>
                <a:ea typeface="Roboto Light" panose="02000000000000000000" pitchFamily="2" charset="0"/>
                <a:cs typeface="Roboto Light" pitchFamily="2" charset="0"/>
              </a:rPr>
              <a:pPr marL="0" marR="0" lvl="0" indent="0" algn="l" defTabSz="912813" rtl="0" eaLnBrk="1" fontAlgn="base" latinLnBrk="0" hangingPunct="1">
                <a:lnSpc>
                  <a:spcPct val="100000"/>
                </a:lnSpc>
                <a:spcBef>
                  <a:spcPct val="0"/>
                </a:spcBef>
                <a:spcAft>
                  <a:spcPct val="0"/>
                </a:spcAft>
                <a:buClrTx/>
                <a:buSzTx/>
                <a:buFontTx/>
                <a:buNone/>
                <a:tabLst/>
                <a:defRPr/>
              </a:pPr>
              <a:t>3</a:t>
            </a:fld>
            <a:endParaRPr kumimoji="0" lang="sv-SE" altLang="sv-SE" sz="900" b="0" i="0" u="none" strike="noStrike" kern="1200" cap="none" spc="0" normalizeH="0" baseline="0" noProof="0">
              <a:ln>
                <a:noFill/>
              </a:ln>
              <a:solidFill>
                <a:srgbClr val="111820"/>
              </a:solidFill>
              <a:effectLst/>
              <a:uLnTx/>
              <a:uFillTx/>
              <a:latin typeface="Roboto Light" pitchFamily="2" charset="0"/>
              <a:ea typeface="Roboto Light" panose="02000000000000000000" pitchFamily="2" charset="0"/>
              <a:cs typeface="Roboto Light" pitchFamily="2" charset="0"/>
            </a:endParaRPr>
          </a:p>
        </p:txBody>
      </p:sp>
      <p:sp>
        <p:nvSpPr>
          <p:cNvPr id="13" name="TextBox 12">
            <a:extLst>
              <a:ext uri="{FF2B5EF4-FFF2-40B4-BE49-F238E27FC236}">
                <a16:creationId xmlns:a16="http://schemas.microsoft.com/office/drawing/2014/main" id="{DF2803EE-10B6-4381-B4BA-62A690DA7AC5}"/>
              </a:ext>
            </a:extLst>
          </p:cNvPr>
          <p:cNvSpPr txBox="1"/>
          <p:nvPr/>
        </p:nvSpPr>
        <p:spPr>
          <a:xfrm>
            <a:off x="6404681" y="4745704"/>
            <a:ext cx="4320000" cy="646331"/>
          </a:xfrm>
          <a:prstGeom prst="rect">
            <a:avLst/>
          </a:prstGeom>
          <a:solidFill>
            <a:schemeClr val="bg1"/>
          </a:solidFill>
        </p:spPr>
        <p:txBody>
          <a:bodyPr wrap="square" lIns="36000" rIns="3600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Medium"/>
                <a:ea typeface="+mn-ea"/>
                <a:cs typeface="+mn-cs"/>
              </a:rPr>
              <a:t>Active partnering strategy for additional value creation across product portfolio</a:t>
            </a:r>
            <a:endParaRPr kumimoji="0" lang="en-SE" sz="1800" b="0" i="0" u="none" strike="noStrike" kern="1200" cap="none" spc="0" normalizeH="0" baseline="0" noProof="0" dirty="0">
              <a:ln>
                <a:noFill/>
              </a:ln>
              <a:solidFill>
                <a:srgbClr val="000000"/>
              </a:solidFill>
              <a:effectLst/>
              <a:uLnTx/>
              <a:uFillTx/>
              <a:latin typeface="Roboto Medium"/>
              <a:ea typeface="+mn-ea"/>
              <a:cs typeface="+mn-cs"/>
            </a:endParaRPr>
          </a:p>
        </p:txBody>
      </p:sp>
      <p:sp>
        <p:nvSpPr>
          <p:cNvPr id="15" name="Rectangle: Rounded Corners 14">
            <a:extLst>
              <a:ext uri="{FF2B5EF4-FFF2-40B4-BE49-F238E27FC236}">
                <a16:creationId xmlns:a16="http://schemas.microsoft.com/office/drawing/2014/main" id="{A7FC4795-B85B-49F1-B92E-26FE70D0E931}"/>
              </a:ext>
            </a:extLst>
          </p:cNvPr>
          <p:cNvSpPr/>
          <p:nvPr/>
        </p:nvSpPr>
        <p:spPr>
          <a:xfrm>
            <a:off x="2355702" y="2195351"/>
            <a:ext cx="2160000" cy="2160000"/>
          </a:xfrm>
          <a:prstGeom prst="round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TextBox 1">
            <a:extLst>
              <a:ext uri="{FF2B5EF4-FFF2-40B4-BE49-F238E27FC236}">
                <a16:creationId xmlns:a16="http://schemas.microsoft.com/office/drawing/2014/main" id="{079C7617-2E0F-4789-96E2-963B838457EB}"/>
              </a:ext>
            </a:extLst>
          </p:cNvPr>
          <p:cNvSpPr txBox="1"/>
          <p:nvPr/>
        </p:nvSpPr>
        <p:spPr>
          <a:xfrm>
            <a:off x="1275702" y="4607204"/>
            <a:ext cx="4320000" cy="923330"/>
          </a:xfrm>
          <a:prstGeom prst="rect">
            <a:avLst/>
          </a:prstGeom>
          <a:noFill/>
        </p:spPr>
        <p:txBody>
          <a:bodyPr wrap="square" lIns="36000" rIns="3600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Medium"/>
                <a:ea typeface="+mn-ea"/>
                <a:cs typeface="+mn-cs"/>
              </a:rPr>
              <a:t>Focused strategy with clear priority for first-in-class, orphan drug in liver cancer</a:t>
            </a:r>
            <a:endParaRPr kumimoji="0" lang="en-SE" sz="1800" b="0" i="0" u="none" strike="noStrike" kern="1200" cap="none" spc="0" normalizeH="0" baseline="0" noProof="0" dirty="0">
              <a:ln>
                <a:noFill/>
              </a:ln>
              <a:solidFill>
                <a:srgbClr val="000000"/>
              </a:solidFill>
              <a:effectLst/>
              <a:uLnTx/>
              <a:uFillTx/>
              <a:latin typeface="Roboto Medium"/>
              <a:ea typeface="+mn-ea"/>
              <a:cs typeface="+mn-cs"/>
            </a:endParaRPr>
          </a:p>
        </p:txBody>
      </p:sp>
      <p:sp>
        <p:nvSpPr>
          <p:cNvPr id="18" name="Rectangle: Rounded Corners 17">
            <a:extLst>
              <a:ext uri="{FF2B5EF4-FFF2-40B4-BE49-F238E27FC236}">
                <a16:creationId xmlns:a16="http://schemas.microsoft.com/office/drawing/2014/main" id="{93C21F73-7B6D-4DB4-A1F3-8D00DCC010A6}"/>
              </a:ext>
            </a:extLst>
          </p:cNvPr>
          <p:cNvSpPr/>
          <p:nvPr/>
        </p:nvSpPr>
        <p:spPr>
          <a:xfrm>
            <a:off x="7484681" y="2195351"/>
            <a:ext cx="2160000" cy="2160000"/>
          </a:xfrm>
          <a:prstGeom prst="roundRect">
            <a:avLst/>
          </a:prstGeom>
          <a:solidFill>
            <a:schemeClr val="accent1">
              <a:lumMod val="90000"/>
              <a:lumOff val="10000"/>
            </a:schemeClr>
          </a:solidFill>
          <a:ln>
            <a:solidFill>
              <a:schemeClr val="accent1">
                <a:lumMod val="90000"/>
                <a:lumOff val="1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5" name="Graphic 4" descr="Handshake with solid fill">
            <a:extLst>
              <a:ext uri="{FF2B5EF4-FFF2-40B4-BE49-F238E27FC236}">
                <a16:creationId xmlns:a16="http://schemas.microsoft.com/office/drawing/2014/main" id="{317B41C2-6A40-4E2E-9996-91EFA9064F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44681" y="2555351"/>
            <a:ext cx="1440000" cy="1440000"/>
          </a:xfrm>
          <a:prstGeom prst="rect">
            <a:avLst/>
          </a:prstGeom>
        </p:spPr>
      </p:pic>
      <p:grpSp>
        <p:nvGrpSpPr>
          <p:cNvPr id="4" name="Group 3">
            <a:extLst>
              <a:ext uri="{FF2B5EF4-FFF2-40B4-BE49-F238E27FC236}">
                <a16:creationId xmlns:a16="http://schemas.microsoft.com/office/drawing/2014/main" id="{7C82B85B-B14D-4489-92E7-ED2291A5F602}"/>
              </a:ext>
            </a:extLst>
          </p:cNvPr>
          <p:cNvGrpSpPr/>
          <p:nvPr/>
        </p:nvGrpSpPr>
        <p:grpSpPr>
          <a:xfrm>
            <a:off x="2519025" y="2896912"/>
            <a:ext cx="1833354" cy="756878"/>
            <a:chOff x="2559367" y="2937254"/>
            <a:chExt cx="1833354" cy="756878"/>
          </a:xfrm>
        </p:grpSpPr>
        <p:sp>
          <p:nvSpPr>
            <p:cNvPr id="12" name="Pentagon 11">
              <a:extLst>
                <a:ext uri="{FF2B5EF4-FFF2-40B4-BE49-F238E27FC236}">
                  <a16:creationId xmlns:a16="http://schemas.microsoft.com/office/drawing/2014/main" id="{F1C4D0D3-91D6-4CC2-9BF5-1FF9E2FB36A7}"/>
                </a:ext>
              </a:extLst>
            </p:cNvPr>
            <p:cNvSpPr/>
            <p:nvPr/>
          </p:nvSpPr>
          <p:spPr>
            <a:xfrm>
              <a:off x="3601040" y="3156048"/>
              <a:ext cx="309988" cy="293407"/>
            </a:xfrm>
            <a:prstGeom prst="pent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4" name="Hexagon 13">
              <a:extLst>
                <a:ext uri="{FF2B5EF4-FFF2-40B4-BE49-F238E27FC236}">
                  <a16:creationId xmlns:a16="http://schemas.microsoft.com/office/drawing/2014/main" id="{ED2B53B9-CC47-4061-A5DF-D9EC92280F51}"/>
                </a:ext>
              </a:extLst>
            </p:cNvPr>
            <p:cNvSpPr/>
            <p:nvPr/>
          </p:nvSpPr>
          <p:spPr>
            <a:xfrm rot="19828737">
              <a:off x="4023551" y="2937254"/>
              <a:ext cx="369170" cy="337017"/>
            </a:xfrm>
            <a:prstGeom prst="hex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Roboto Light"/>
                <a:ea typeface="+mn-ea"/>
                <a:cs typeface="+mn-cs"/>
              </a:endParaRPr>
            </a:p>
          </p:txBody>
        </p:sp>
        <p:cxnSp>
          <p:nvCxnSpPr>
            <p:cNvPr id="16" name="Straight Connector 15">
              <a:extLst>
                <a:ext uri="{FF2B5EF4-FFF2-40B4-BE49-F238E27FC236}">
                  <a16:creationId xmlns:a16="http://schemas.microsoft.com/office/drawing/2014/main" id="{3B9ADA6B-4215-40CD-B98C-F4F66246B68E}"/>
                </a:ext>
              </a:extLst>
            </p:cNvPr>
            <p:cNvCxnSpPr>
              <a:cxnSpLocks/>
            </p:cNvCxnSpPr>
            <p:nvPr/>
          </p:nvCxnSpPr>
          <p:spPr>
            <a:xfrm flipH="1">
              <a:off x="3890862" y="3185043"/>
              <a:ext cx="172800" cy="93600"/>
            </a:xfrm>
            <a:prstGeom prst="line">
              <a:avLst/>
            </a:prstGeom>
            <a:solidFill>
              <a:schemeClr val="bg1"/>
            </a:solidFill>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Hexagon 16">
              <a:extLst>
                <a:ext uri="{FF2B5EF4-FFF2-40B4-BE49-F238E27FC236}">
                  <a16:creationId xmlns:a16="http://schemas.microsoft.com/office/drawing/2014/main" id="{33A2B41D-AF02-4129-AD03-2D6518AD1C57}"/>
                </a:ext>
              </a:extLst>
            </p:cNvPr>
            <p:cNvSpPr>
              <a:spLocks noChangeAspect="1"/>
            </p:cNvSpPr>
            <p:nvPr/>
          </p:nvSpPr>
          <p:spPr>
            <a:xfrm>
              <a:off x="3098386" y="3446136"/>
              <a:ext cx="267688" cy="247996"/>
            </a:xfrm>
            <a:prstGeom prst="hex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Roboto Light"/>
                <a:ea typeface="+mn-ea"/>
                <a:cs typeface="+mn-cs"/>
              </a:endParaRPr>
            </a:p>
          </p:txBody>
        </p:sp>
        <p:cxnSp>
          <p:nvCxnSpPr>
            <p:cNvPr id="19" name="Straight Connector 18">
              <a:extLst>
                <a:ext uri="{FF2B5EF4-FFF2-40B4-BE49-F238E27FC236}">
                  <a16:creationId xmlns:a16="http://schemas.microsoft.com/office/drawing/2014/main" id="{F227AE9C-8810-4842-9807-F5885C6811BC}"/>
                </a:ext>
              </a:extLst>
            </p:cNvPr>
            <p:cNvCxnSpPr>
              <a:cxnSpLocks/>
            </p:cNvCxnSpPr>
            <p:nvPr/>
          </p:nvCxnSpPr>
          <p:spPr>
            <a:xfrm flipH="1">
              <a:off x="3290235" y="3292883"/>
              <a:ext cx="71362" cy="171160"/>
            </a:xfrm>
            <a:prstGeom prst="line">
              <a:avLst/>
            </a:prstGeom>
            <a:solidFill>
              <a:schemeClr val="bg1"/>
            </a:solidFill>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E0C7DF4-FBD7-427F-9057-B03A619BB4C9}"/>
                </a:ext>
              </a:extLst>
            </p:cNvPr>
            <p:cNvSpPr/>
            <p:nvPr/>
          </p:nvSpPr>
          <p:spPr>
            <a:xfrm>
              <a:off x="3304377" y="3140631"/>
              <a:ext cx="168145" cy="1646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Roboto Light"/>
                <a:ea typeface="+mn-ea"/>
                <a:cs typeface="+mn-cs"/>
              </a:endParaRPr>
            </a:p>
          </p:txBody>
        </p:sp>
        <p:cxnSp>
          <p:nvCxnSpPr>
            <p:cNvPr id="21" name="Straight Connector 20">
              <a:extLst>
                <a:ext uri="{FF2B5EF4-FFF2-40B4-BE49-F238E27FC236}">
                  <a16:creationId xmlns:a16="http://schemas.microsoft.com/office/drawing/2014/main" id="{695186AD-4CDF-4BA9-9F67-8F2EE393D8FE}"/>
                </a:ext>
              </a:extLst>
            </p:cNvPr>
            <p:cNvCxnSpPr>
              <a:cxnSpLocks/>
            </p:cNvCxnSpPr>
            <p:nvPr/>
          </p:nvCxnSpPr>
          <p:spPr>
            <a:xfrm flipH="1" flipV="1">
              <a:off x="3452954" y="3245186"/>
              <a:ext cx="176047" cy="29767"/>
            </a:xfrm>
            <a:prstGeom prst="line">
              <a:avLst/>
            </a:prstGeom>
            <a:solidFill>
              <a:schemeClr val="bg1"/>
            </a:solidFill>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141684-63A9-4D08-92C9-19E0A068E790}"/>
                </a:ext>
              </a:extLst>
            </p:cNvPr>
            <p:cNvCxnSpPr>
              <a:cxnSpLocks/>
            </p:cNvCxnSpPr>
            <p:nvPr/>
          </p:nvCxnSpPr>
          <p:spPr>
            <a:xfrm flipH="1" flipV="1">
              <a:off x="3151602" y="3115269"/>
              <a:ext cx="171926" cy="93466"/>
            </a:xfrm>
            <a:prstGeom prst="line">
              <a:avLst/>
            </a:prstGeom>
            <a:solidFill>
              <a:schemeClr val="bg1"/>
            </a:solidFill>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D777CF-54D3-4195-9B7B-B916C45F55F2}"/>
                </a:ext>
              </a:extLst>
            </p:cNvPr>
            <p:cNvCxnSpPr>
              <a:cxnSpLocks/>
            </p:cNvCxnSpPr>
            <p:nvPr/>
          </p:nvCxnSpPr>
          <p:spPr>
            <a:xfrm flipH="1" flipV="1">
              <a:off x="2856369" y="3115269"/>
              <a:ext cx="171926" cy="93466"/>
            </a:xfrm>
            <a:prstGeom prst="line">
              <a:avLst/>
            </a:prstGeom>
            <a:solidFill>
              <a:schemeClr val="bg1"/>
            </a:solidFill>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EA60A2-4675-4662-B186-F364A344F0BD}"/>
                </a:ext>
              </a:extLst>
            </p:cNvPr>
            <p:cNvCxnSpPr>
              <a:cxnSpLocks/>
            </p:cNvCxnSpPr>
            <p:nvPr/>
          </p:nvCxnSpPr>
          <p:spPr>
            <a:xfrm flipH="1">
              <a:off x="3003985" y="3115269"/>
              <a:ext cx="171926" cy="93466"/>
            </a:xfrm>
            <a:prstGeom prst="line">
              <a:avLst/>
            </a:prstGeom>
            <a:solidFill>
              <a:schemeClr val="bg1"/>
            </a:solidFill>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3AA2FD-AD10-46C0-AA60-47D0FC93EF39}"/>
                </a:ext>
              </a:extLst>
            </p:cNvPr>
            <p:cNvCxnSpPr>
              <a:cxnSpLocks/>
            </p:cNvCxnSpPr>
            <p:nvPr/>
          </p:nvCxnSpPr>
          <p:spPr>
            <a:xfrm flipH="1">
              <a:off x="2705839" y="3115269"/>
              <a:ext cx="171926" cy="93466"/>
            </a:xfrm>
            <a:prstGeom prst="line">
              <a:avLst/>
            </a:prstGeom>
            <a:solidFill>
              <a:schemeClr val="bg1"/>
            </a:solidFill>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0F2E93-FE84-47D1-AC16-C4783CEEDB36}"/>
                </a:ext>
              </a:extLst>
            </p:cNvPr>
            <p:cNvCxnSpPr>
              <a:cxnSpLocks/>
            </p:cNvCxnSpPr>
            <p:nvPr/>
          </p:nvCxnSpPr>
          <p:spPr>
            <a:xfrm flipH="1" flipV="1">
              <a:off x="2559367" y="3115269"/>
              <a:ext cx="171926" cy="93466"/>
            </a:xfrm>
            <a:prstGeom prst="line">
              <a:avLst/>
            </a:prstGeom>
            <a:solidFill>
              <a:schemeClr val="bg1"/>
            </a:solidFill>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369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071BC592-674B-4192-8D3B-00374A3BDA63}"/>
              </a:ext>
            </a:extLst>
          </p:cNvPr>
          <p:cNvCxnSpPr>
            <a:cxnSpLocks/>
          </p:cNvCxnSpPr>
          <p:nvPr/>
        </p:nvCxnSpPr>
        <p:spPr>
          <a:xfrm>
            <a:off x="2657248" y="2966491"/>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D710A5-49C4-46FC-B42F-3C59FC79D7DA}"/>
              </a:ext>
            </a:extLst>
          </p:cNvPr>
          <p:cNvCxnSpPr>
            <a:cxnSpLocks/>
          </p:cNvCxnSpPr>
          <p:nvPr/>
        </p:nvCxnSpPr>
        <p:spPr>
          <a:xfrm>
            <a:off x="5435626" y="2955858"/>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C9E327C-393F-498C-898D-F7DD5C910806}"/>
              </a:ext>
            </a:extLst>
          </p:cNvPr>
          <p:cNvCxnSpPr>
            <a:cxnSpLocks/>
          </p:cNvCxnSpPr>
          <p:nvPr/>
        </p:nvCxnSpPr>
        <p:spPr>
          <a:xfrm>
            <a:off x="8197391" y="2998388"/>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B465B05-8479-4D9B-BA2C-98F5CEFAA4B2}"/>
              </a:ext>
            </a:extLst>
          </p:cNvPr>
          <p:cNvCxnSpPr>
            <a:cxnSpLocks/>
          </p:cNvCxnSpPr>
          <p:nvPr/>
        </p:nvCxnSpPr>
        <p:spPr>
          <a:xfrm>
            <a:off x="10835216" y="3033825"/>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BA1C0B-2120-40D9-ACD3-E4E8EEE0727A}"/>
              </a:ext>
            </a:extLst>
          </p:cNvPr>
          <p:cNvCxnSpPr>
            <a:cxnSpLocks/>
          </p:cNvCxnSpPr>
          <p:nvPr/>
        </p:nvCxnSpPr>
        <p:spPr>
          <a:xfrm>
            <a:off x="1280045" y="3656938"/>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3B3FD8E-7A66-456B-AD7C-54A348408A11}"/>
              </a:ext>
            </a:extLst>
          </p:cNvPr>
          <p:cNvCxnSpPr>
            <a:cxnSpLocks/>
          </p:cNvCxnSpPr>
          <p:nvPr/>
        </p:nvCxnSpPr>
        <p:spPr>
          <a:xfrm>
            <a:off x="4048578" y="3656938"/>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7926923-D804-4C0A-9047-2C6B3E648381}"/>
              </a:ext>
            </a:extLst>
          </p:cNvPr>
          <p:cNvCxnSpPr>
            <a:cxnSpLocks/>
          </p:cNvCxnSpPr>
          <p:nvPr/>
        </p:nvCxnSpPr>
        <p:spPr>
          <a:xfrm>
            <a:off x="6787791" y="3656938"/>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47FF384-9098-4EAE-9F26-33BFD9229676}"/>
              </a:ext>
            </a:extLst>
          </p:cNvPr>
          <p:cNvCxnSpPr>
            <a:cxnSpLocks/>
          </p:cNvCxnSpPr>
          <p:nvPr/>
        </p:nvCxnSpPr>
        <p:spPr>
          <a:xfrm>
            <a:off x="9534543" y="3656938"/>
            <a:ext cx="0" cy="5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508" name="Title 1"/>
          <p:cNvSpPr>
            <a:spLocks noGrp="1"/>
          </p:cNvSpPr>
          <p:nvPr>
            <p:ph type="title"/>
          </p:nvPr>
        </p:nvSpPr>
        <p:spPr>
          <a:xfrm>
            <a:off x="685801" y="504826"/>
            <a:ext cx="10643050" cy="923464"/>
          </a:xfrm>
        </p:spPr>
        <p:txBody>
          <a:bodyPr anchor="t"/>
          <a:lstStyle/>
          <a:p>
            <a:pPr eaLnBrk="1" hangingPunct="1"/>
            <a:r>
              <a:rPr lang="sv-SE" altLang="sv-SE" sz="2800" dirty="0" err="1"/>
              <a:t>Strategic</a:t>
            </a:r>
            <a:r>
              <a:rPr lang="sv-SE" altLang="sv-SE" sz="2800" dirty="0"/>
              <a:t> </a:t>
            </a:r>
            <a:r>
              <a:rPr lang="sv-SE" altLang="sv-SE" sz="2800" dirty="0" err="1"/>
              <a:t>shift</a:t>
            </a:r>
            <a:r>
              <a:rPr lang="sv-SE" altLang="sv-SE" sz="2800" dirty="0"/>
              <a:t> to </a:t>
            </a:r>
            <a:r>
              <a:rPr lang="sv-SE" altLang="sv-SE" sz="2800" dirty="0" err="1"/>
              <a:t>oncology</a:t>
            </a:r>
            <a:r>
              <a:rPr lang="sv-SE" altLang="sv-SE" sz="2800" dirty="0"/>
              <a:t> </a:t>
            </a:r>
            <a:r>
              <a:rPr lang="sv-SE" altLang="sv-SE" sz="2800" dirty="0" err="1"/>
              <a:t>gathering</a:t>
            </a:r>
            <a:r>
              <a:rPr lang="sv-SE" altLang="sv-SE" sz="2800" dirty="0"/>
              <a:t> </a:t>
            </a:r>
            <a:r>
              <a:rPr lang="sv-SE" altLang="sv-SE" sz="2800" dirty="0" err="1"/>
              <a:t>momentum</a:t>
            </a:r>
            <a:r>
              <a:rPr lang="sv-SE" altLang="sv-SE" sz="2800" dirty="0"/>
              <a:t> on the back </a:t>
            </a:r>
            <a:r>
              <a:rPr lang="sv-SE" altLang="sv-SE" sz="2800" dirty="0" err="1"/>
              <a:t>of</a:t>
            </a:r>
            <a:r>
              <a:rPr lang="sv-SE" altLang="sv-SE" sz="2800" dirty="0"/>
              <a:t> </a:t>
            </a:r>
            <a:r>
              <a:rPr lang="sv-SE" altLang="sv-SE" sz="2800" dirty="0" err="1"/>
              <a:t>historically</a:t>
            </a:r>
            <a:r>
              <a:rPr lang="sv-SE" altLang="sv-SE" sz="2800" dirty="0"/>
              <a:t> </a:t>
            </a:r>
            <a:r>
              <a:rPr lang="sv-SE" altLang="sv-SE" sz="2800" dirty="0" err="1"/>
              <a:t>successful</a:t>
            </a:r>
            <a:r>
              <a:rPr lang="sv-SE" altLang="sv-SE" sz="2800" dirty="0"/>
              <a:t> R&amp;D team &amp; in-house </a:t>
            </a:r>
            <a:r>
              <a:rPr lang="sv-SE" altLang="sv-SE" sz="2800" dirty="0" err="1"/>
              <a:t>compounds</a:t>
            </a:r>
            <a:endParaRPr lang="sv-SE" altLang="sv-SE" sz="2800" dirty="0"/>
          </a:p>
        </p:txBody>
      </p:sp>
      <p:sp>
        <p:nvSpPr>
          <p:cNvPr id="3" name="Footer Placeholder 2"/>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sv-SE" sz="900" b="0" i="0" u="none" strike="noStrike" kern="1200" cap="all"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endParaRPr>
          </a:p>
        </p:txBody>
      </p:sp>
      <p:sp>
        <p:nvSpPr>
          <p:cNvPr id="21507" name="Slide Number Placeholder 3"/>
          <p:cNvSpPr>
            <a:spLocks noGrp="1"/>
          </p:cNvSpPr>
          <p:nvPr>
            <p:ph type="sldNum" sz="quarter" idx="11"/>
          </p:nvPr>
        </p:nvSpPr>
        <p:spPr bwMode="auto">
          <a:xfrm>
            <a:off x="6096000" y="6194425"/>
            <a:ext cx="5715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eaLnBrk="0" fontAlgn="base" hangingPunct="0">
              <a:spcBef>
                <a:spcPct val="0"/>
              </a:spcBef>
              <a:spcAft>
                <a:spcPct val="0"/>
              </a:spcAft>
              <a:defRPr>
                <a:solidFill>
                  <a:schemeClr val="tx1"/>
                </a:solidFill>
                <a:latin typeface="Roboto Light" pitchFamily="2" charset="0"/>
              </a:defRPr>
            </a:lvl6pPr>
            <a:lvl7pPr marL="2971800" indent="-228600" defTabSz="912813" eaLnBrk="0" fontAlgn="base" hangingPunct="0">
              <a:spcBef>
                <a:spcPct val="0"/>
              </a:spcBef>
              <a:spcAft>
                <a:spcPct val="0"/>
              </a:spcAft>
              <a:defRPr>
                <a:solidFill>
                  <a:schemeClr val="tx1"/>
                </a:solidFill>
                <a:latin typeface="Roboto Light" pitchFamily="2" charset="0"/>
              </a:defRPr>
            </a:lvl7pPr>
            <a:lvl8pPr marL="3429000" indent="-228600" defTabSz="912813" eaLnBrk="0" fontAlgn="base" hangingPunct="0">
              <a:spcBef>
                <a:spcPct val="0"/>
              </a:spcBef>
              <a:spcAft>
                <a:spcPct val="0"/>
              </a:spcAft>
              <a:defRPr>
                <a:solidFill>
                  <a:schemeClr val="tx1"/>
                </a:solidFill>
                <a:latin typeface="Roboto Light" pitchFamily="2" charset="0"/>
              </a:defRPr>
            </a:lvl8pPr>
            <a:lvl9pPr marL="3886200" indent="-228600" defTabSz="912813" eaLnBrk="0" fontAlgn="base" hangingPunct="0">
              <a:spcBef>
                <a:spcPct val="0"/>
              </a:spcBef>
              <a:spcAft>
                <a:spcPct val="0"/>
              </a:spcAft>
              <a:defRPr>
                <a:solidFill>
                  <a:schemeClr val="tx1"/>
                </a:solidFill>
                <a:latin typeface="Roboto Light" pitchFamily="2"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fld id="{89242E56-439F-4B59-BF3F-FAE893747B4B}" type="slidenum">
              <a:rPr kumimoji="0" lang="sv-SE" altLang="sv-SE" sz="900" b="0" i="0" u="none" strike="noStrike" kern="1200" cap="none" spc="0" normalizeH="0" baseline="0" noProof="0" smtClean="0">
                <a:ln>
                  <a:noFill/>
                </a:ln>
                <a:solidFill>
                  <a:srgbClr val="111820"/>
                </a:solidFill>
                <a:effectLst/>
                <a:uLnTx/>
                <a:uFillTx/>
                <a:latin typeface="Roboto Light" pitchFamily="2" charset="0"/>
                <a:ea typeface="Roboto Light" panose="02000000000000000000" pitchFamily="2" charset="0"/>
                <a:cs typeface="Roboto Light" pitchFamily="2" charset="0"/>
              </a:rPr>
              <a:pPr marL="0" marR="0" lvl="0" indent="0" algn="l" defTabSz="912813" rtl="0" eaLnBrk="1" fontAlgn="base" latinLnBrk="0" hangingPunct="1">
                <a:lnSpc>
                  <a:spcPct val="100000"/>
                </a:lnSpc>
                <a:spcBef>
                  <a:spcPct val="0"/>
                </a:spcBef>
                <a:spcAft>
                  <a:spcPct val="0"/>
                </a:spcAft>
                <a:buClrTx/>
                <a:buSzTx/>
                <a:buFontTx/>
                <a:buNone/>
                <a:tabLst/>
                <a:defRPr/>
              </a:pPr>
              <a:t>4</a:t>
            </a:fld>
            <a:endParaRPr kumimoji="0" lang="sv-SE" altLang="sv-SE" sz="900" b="0" i="0" u="none" strike="noStrike" kern="1200" cap="none" spc="0" normalizeH="0" baseline="0" noProof="0">
              <a:ln>
                <a:noFill/>
              </a:ln>
              <a:solidFill>
                <a:srgbClr val="111820"/>
              </a:solidFill>
              <a:effectLst/>
              <a:uLnTx/>
              <a:uFillTx/>
              <a:latin typeface="Roboto Light" pitchFamily="2" charset="0"/>
              <a:ea typeface="Roboto Light" panose="02000000000000000000" pitchFamily="2" charset="0"/>
              <a:cs typeface="Roboto Light" pitchFamily="2" charset="0"/>
            </a:endParaRPr>
          </a:p>
        </p:txBody>
      </p:sp>
      <p:sp>
        <p:nvSpPr>
          <p:cNvPr id="4" name="Arrow: Chevron 3">
            <a:extLst>
              <a:ext uri="{FF2B5EF4-FFF2-40B4-BE49-F238E27FC236}">
                <a16:creationId xmlns:a16="http://schemas.microsoft.com/office/drawing/2014/main" id="{24B086B0-781F-4F0D-9A5F-E66E204D398A}"/>
              </a:ext>
            </a:extLst>
          </p:cNvPr>
          <p:cNvSpPr/>
          <p:nvPr/>
        </p:nvSpPr>
        <p:spPr>
          <a:xfrm>
            <a:off x="568840" y="3473297"/>
            <a:ext cx="1404000" cy="223283"/>
          </a:xfrm>
          <a:prstGeom prst="chevron">
            <a:avLst/>
          </a:prstGeom>
          <a:solidFill>
            <a:schemeClr val="tx2">
              <a:lumMod val="25000"/>
              <a:lumOff val="75000"/>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16" name="Arrow: Chevron 15">
            <a:extLst>
              <a:ext uri="{FF2B5EF4-FFF2-40B4-BE49-F238E27FC236}">
                <a16:creationId xmlns:a16="http://schemas.microsoft.com/office/drawing/2014/main" id="{FC566A70-25AC-463A-A065-C7E88FE654BB}"/>
              </a:ext>
            </a:extLst>
          </p:cNvPr>
          <p:cNvSpPr/>
          <p:nvPr/>
        </p:nvSpPr>
        <p:spPr>
          <a:xfrm>
            <a:off x="1946984" y="3473297"/>
            <a:ext cx="1404000" cy="223283"/>
          </a:xfrm>
          <a:prstGeom prst="chevron">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17" name="Arrow: Chevron 16">
            <a:extLst>
              <a:ext uri="{FF2B5EF4-FFF2-40B4-BE49-F238E27FC236}">
                <a16:creationId xmlns:a16="http://schemas.microsoft.com/office/drawing/2014/main" id="{C356A5C2-23D6-484B-AC4C-88DF7144E5E2}"/>
              </a:ext>
            </a:extLst>
          </p:cNvPr>
          <p:cNvSpPr/>
          <p:nvPr/>
        </p:nvSpPr>
        <p:spPr>
          <a:xfrm>
            <a:off x="3325128" y="3473297"/>
            <a:ext cx="1404000" cy="223283"/>
          </a:xfrm>
          <a:prstGeom prst="chevron">
            <a:avLst/>
          </a:prstGeom>
          <a:solidFill>
            <a:schemeClr val="tx2">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19" name="Arrow: Chevron 18">
            <a:extLst>
              <a:ext uri="{FF2B5EF4-FFF2-40B4-BE49-F238E27FC236}">
                <a16:creationId xmlns:a16="http://schemas.microsoft.com/office/drawing/2014/main" id="{EADF4B5B-607E-495E-9721-218642A2D81E}"/>
              </a:ext>
            </a:extLst>
          </p:cNvPr>
          <p:cNvSpPr/>
          <p:nvPr/>
        </p:nvSpPr>
        <p:spPr>
          <a:xfrm>
            <a:off x="4703272" y="3473297"/>
            <a:ext cx="1404000" cy="223283"/>
          </a:xfrm>
          <a:prstGeom prst="chevron">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21" name="Arrow: Chevron 20">
            <a:extLst>
              <a:ext uri="{FF2B5EF4-FFF2-40B4-BE49-F238E27FC236}">
                <a16:creationId xmlns:a16="http://schemas.microsoft.com/office/drawing/2014/main" id="{80A4ABB2-7ECD-4401-A998-EDDB4CFCB9A5}"/>
              </a:ext>
            </a:extLst>
          </p:cNvPr>
          <p:cNvSpPr/>
          <p:nvPr/>
        </p:nvSpPr>
        <p:spPr>
          <a:xfrm>
            <a:off x="6081416" y="3473297"/>
            <a:ext cx="1404000" cy="223283"/>
          </a:xfrm>
          <a:prstGeom prst="chevron">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22" name="Arrow: Chevron 21">
            <a:extLst>
              <a:ext uri="{FF2B5EF4-FFF2-40B4-BE49-F238E27FC236}">
                <a16:creationId xmlns:a16="http://schemas.microsoft.com/office/drawing/2014/main" id="{75E8D4EB-F8F0-4958-AC6C-4A8E422EF0FC}"/>
              </a:ext>
            </a:extLst>
          </p:cNvPr>
          <p:cNvSpPr/>
          <p:nvPr/>
        </p:nvSpPr>
        <p:spPr>
          <a:xfrm>
            <a:off x="7459560" y="3473297"/>
            <a:ext cx="1404000" cy="223283"/>
          </a:xfrm>
          <a:prstGeom prst="chevron">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6" name="Oval 5">
            <a:extLst>
              <a:ext uri="{FF2B5EF4-FFF2-40B4-BE49-F238E27FC236}">
                <a16:creationId xmlns:a16="http://schemas.microsoft.com/office/drawing/2014/main" id="{31A44B08-3E3E-4A42-A0B0-0C04A232381B}"/>
              </a:ext>
            </a:extLst>
          </p:cNvPr>
          <p:cNvSpPr/>
          <p:nvPr/>
        </p:nvSpPr>
        <p:spPr>
          <a:xfrm>
            <a:off x="1208045" y="3512938"/>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3" name="Oval 22">
            <a:extLst>
              <a:ext uri="{FF2B5EF4-FFF2-40B4-BE49-F238E27FC236}">
                <a16:creationId xmlns:a16="http://schemas.microsoft.com/office/drawing/2014/main" id="{141419F2-515A-4EEF-9E67-DA1052404173}"/>
              </a:ext>
            </a:extLst>
          </p:cNvPr>
          <p:cNvSpPr/>
          <p:nvPr/>
        </p:nvSpPr>
        <p:spPr>
          <a:xfrm>
            <a:off x="2585248" y="3512938"/>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4" name="Oval 23">
            <a:extLst>
              <a:ext uri="{FF2B5EF4-FFF2-40B4-BE49-F238E27FC236}">
                <a16:creationId xmlns:a16="http://schemas.microsoft.com/office/drawing/2014/main" id="{210CB71F-084F-4755-8370-963CE5A90B53}"/>
              </a:ext>
            </a:extLst>
          </p:cNvPr>
          <p:cNvSpPr/>
          <p:nvPr/>
        </p:nvSpPr>
        <p:spPr>
          <a:xfrm>
            <a:off x="3976578" y="3512938"/>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5" name="Oval 24">
            <a:extLst>
              <a:ext uri="{FF2B5EF4-FFF2-40B4-BE49-F238E27FC236}">
                <a16:creationId xmlns:a16="http://schemas.microsoft.com/office/drawing/2014/main" id="{6DCA451D-BBF6-4FB8-8A0F-02EB6027A2D0}"/>
              </a:ext>
            </a:extLst>
          </p:cNvPr>
          <p:cNvSpPr/>
          <p:nvPr/>
        </p:nvSpPr>
        <p:spPr>
          <a:xfrm>
            <a:off x="5363626" y="3512938"/>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6" name="Oval 25">
            <a:extLst>
              <a:ext uri="{FF2B5EF4-FFF2-40B4-BE49-F238E27FC236}">
                <a16:creationId xmlns:a16="http://schemas.microsoft.com/office/drawing/2014/main" id="{6AC0E916-E9C6-4CB4-8A15-5E159E918A28}"/>
              </a:ext>
            </a:extLst>
          </p:cNvPr>
          <p:cNvSpPr/>
          <p:nvPr/>
        </p:nvSpPr>
        <p:spPr>
          <a:xfrm>
            <a:off x="6715791" y="3512938"/>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7" name="Oval 26">
            <a:extLst>
              <a:ext uri="{FF2B5EF4-FFF2-40B4-BE49-F238E27FC236}">
                <a16:creationId xmlns:a16="http://schemas.microsoft.com/office/drawing/2014/main" id="{999F3B31-5C28-4098-ADF5-FF16FD101218}"/>
              </a:ext>
            </a:extLst>
          </p:cNvPr>
          <p:cNvSpPr/>
          <p:nvPr/>
        </p:nvSpPr>
        <p:spPr>
          <a:xfrm>
            <a:off x="8125391" y="3512938"/>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0" name="Oval 29">
            <a:extLst>
              <a:ext uri="{FF2B5EF4-FFF2-40B4-BE49-F238E27FC236}">
                <a16:creationId xmlns:a16="http://schemas.microsoft.com/office/drawing/2014/main" id="{6533FF92-A3B8-4C5C-813A-7361EF128C7C}"/>
              </a:ext>
            </a:extLst>
          </p:cNvPr>
          <p:cNvSpPr/>
          <p:nvPr/>
        </p:nvSpPr>
        <p:spPr>
          <a:xfrm>
            <a:off x="1208045" y="4160873"/>
            <a:ext cx="144000" cy="144000"/>
          </a:xfrm>
          <a:prstGeom prst="ellipse">
            <a:avLst/>
          </a:prstGeom>
          <a:solidFill>
            <a:schemeClr val="tx2">
              <a:lumMod val="25000"/>
              <a:lumOff val="75000"/>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1" name="Oval 30">
            <a:extLst>
              <a:ext uri="{FF2B5EF4-FFF2-40B4-BE49-F238E27FC236}">
                <a16:creationId xmlns:a16="http://schemas.microsoft.com/office/drawing/2014/main" id="{97F97941-BD9F-4BA4-8011-AD982E2DC1E7}"/>
              </a:ext>
            </a:extLst>
          </p:cNvPr>
          <p:cNvSpPr/>
          <p:nvPr/>
        </p:nvSpPr>
        <p:spPr>
          <a:xfrm>
            <a:off x="2585248" y="2941666"/>
            <a:ext cx="144000" cy="144000"/>
          </a:xfrm>
          <a:prstGeom prst="ellipse">
            <a:avLst/>
          </a:prstGeom>
          <a:solidFill>
            <a:schemeClr val="tx2">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2" name="Oval 31">
            <a:extLst>
              <a:ext uri="{FF2B5EF4-FFF2-40B4-BE49-F238E27FC236}">
                <a16:creationId xmlns:a16="http://schemas.microsoft.com/office/drawing/2014/main" id="{CEEF9EDC-35AD-48E5-A457-0340ADC9290E}"/>
              </a:ext>
            </a:extLst>
          </p:cNvPr>
          <p:cNvSpPr/>
          <p:nvPr/>
        </p:nvSpPr>
        <p:spPr>
          <a:xfrm>
            <a:off x="3976578" y="4160873"/>
            <a:ext cx="144000" cy="144000"/>
          </a:xfrm>
          <a:prstGeom prst="ellipse">
            <a:avLst/>
          </a:prstGeom>
          <a:solidFill>
            <a:schemeClr val="tx2">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3" name="Oval 32">
            <a:extLst>
              <a:ext uri="{FF2B5EF4-FFF2-40B4-BE49-F238E27FC236}">
                <a16:creationId xmlns:a16="http://schemas.microsoft.com/office/drawing/2014/main" id="{C4F97886-C840-4F85-B05D-35CA86087272}"/>
              </a:ext>
            </a:extLst>
          </p:cNvPr>
          <p:cNvSpPr/>
          <p:nvPr/>
        </p:nvSpPr>
        <p:spPr>
          <a:xfrm>
            <a:off x="5363626" y="2941666"/>
            <a:ext cx="144000" cy="144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4" name="Oval 33">
            <a:extLst>
              <a:ext uri="{FF2B5EF4-FFF2-40B4-BE49-F238E27FC236}">
                <a16:creationId xmlns:a16="http://schemas.microsoft.com/office/drawing/2014/main" id="{8DA44D0B-125B-4F11-90C4-403776F1095B}"/>
              </a:ext>
            </a:extLst>
          </p:cNvPr>
          <p:cNvSpPr/>
          <p:nvPr/>
        </p:nvSpPr>
        <p:spPr>
          <a:xfrm>
            <a:off x="6715791" y="4160873"/>
            <a:ext cx="144000" cy="144000"/>
          </a:xfrm>
          <a:prstGeom prst="ellipse">
            <a:avLst/>
          </a:prstGeom>
          <a:solidFill>
            <a:schemeClr val="accent1">
              <a:lumMod val="50000"/>
              <a:lumOff val="50000"/>
            </a:schemeClr>
          </a:solid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5" name="Oval 34">
            <a:extLst>
              <a:ext uri="{FF2B5EF4-FFF2-40B4-BE49-F238E27FC236}">
                <a16:creationId xmlns:a16="http://schemas.microsoft.com/office/drawing/2014/main" id="{82432191-3FAE-4908-90E6-55F3FBB8777B}"/>
              </a:ext>
            </a:extLst>
          </p:cNvPr>
          <p:cNvSpPr/>
          <p:nvPr/>
        </p:nvSpPr>
        <p:spPr>
          <a:xfrm>
            <a:off x="8125391" y="2941666"/>
            <a:ext cx="144000" cy="144000"/>
          </a:xfrm>
          <a:prstGeom prst="ellipse">
            <a:avLst/>
          </a:prstGeom>
          <a:solidFill>
            <a:schemeClr val="accent1">
              <a:lumMod val="75000"/>
              <a:lumOff val="25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cxnSp>
        <p:nvCxnSpPr>
          <p:cNvPr id="43" name="Straight Connector 42">
            <a:extLst>
              <a:ext uri="{FF2B5EF4-FFF2-40B4-BE49-F238E27FC236}">
                <a16:creationId xmlns:a16="http://schemas.microsoft.com/office/drawing/2014/main" id="{214C7105-74CC-407C-8048-C793B6ED923B}"/>
              </a:ext>
            </a:extLst>
          </p:cNvPr>
          <p:cNvCxnSpPr>
            <a:cxnSpLocks/>
          </p:cNvCxnSpPr>
          <p:nvPr/>
        </p:nvCxnSpPr>
        <p:spPr>
          <a:xfrm>
            <a:off x="1955248" y="4214036"/>
            <a:ext cx="1404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EBB822D-27BB-4FDC-A7E8-410E86B9F26D}"/>
              </a:ext>
            </a:extLst>
          </p:cNvPr>
          <p:cNvCxnSpPr>
            <a:cxnSpLocks/>
          </p:cNvCxnSpPr>
          <p:nvPr/>
        </p:nvCxnSpPr>
        <p:spPr>
          <a:xfrm>
            <a:off x="4733626" y="4214036"/>
            <a:ext cx="1404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A5E87FF-6806-4599-8252-6166C33D3701}"/>
              </a:ext>
            </a:extLst>
          </p:cNvPr>
          <p:cNvCxnSpPr>
            <a:cxnSpLocks/>
          </p:cNvCxnSpPr>
          <p:nvPr/>
        </p:nvCxnSpPr>
        <p:spPr>
          <a:xfrm>
            <a:off x="7495391" y="4214036"/>
            <a:ext cx="1404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504" name="TextBox 21503">
            <a:extLst>
              <a:ext uri="{FF2B5EF4-FFF2-40B4-BE49-F238E27FC236}">
                <a16:creationId xmlns:a16="http://schemas.microsoft.com/office/drawing/2014/main" id="{2BD6D6EE-42E6-461D-972A-8D83E0395B1D}"/>
              </a:ext>
            </a:extLst>
          </p:cNvPr>
          <p:cNvSpPr txBox="1"/>
          <p:nvPr/>
        </p:nvSpPr>
        <p:spPr>
          <a:xfrm>
            <a:off x="578045" y="2268244"/>
            <a:ext cx="1404000" cy="646331"/>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Medivir</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founded as a spin-out from Astra AB</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50" name="TextBox 49">
            <a:extLst>
              <a:ext uri="{FF2B5EF4-FFF2-40B4-BE49-F238E27FC236}">
                <a16:creationId xmlns:a16="http://schemas.microsoft.com/office/drawing/2014/main" id="{BC26B234-AFE8-48A4-A7B8-1C1187433DED}"/>
              </a:ext>
            </a:extLst>
          </p:cNvPr>
          <p:cNvSpPr txBox="1"/>
          <p:nvPr/>
        </p:nvSpPr>
        <p:spPr>
          <a:xfrm>
            <a:off x="1955248" y="4308265"/>
            <a:ext cx="1404000" cy="830997"/>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Xerclear</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approved in US &amp; EU – first </a:t>
            </a: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Medivir</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product approval</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52" name="TextBox 51">
            <a:extLst>
              <a:ext uri="{FF2B5EF4-FFF2-40B4-BE49-F238E27FC236}">
                <a16:creationId xmlns:a16="http://schemas.microsoft.com/office/drawing/2014/main" id="{8CAAFE57-9C73-4B34-9832-9F6D593B29A1}"/>
              </a:ext>
            </a:extLst>
          </p:cNvPr>
          <p:cNvSpPr txBox="1"/>
          <p:nvPr/>
        </p:nvSpPr>
        <p:spPr>
          <a:xfrm>
            <a:off x="3346578" y="2468299"/>
            <a:ext cx="1404000" cy="461665"/>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Olysio</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approved in Japan &amp; US</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54" name="TextBox 53">
            <a:extLst>
              <a:ext uri="{FF2B5EF4-FFF2-40B4-BE49-F238E27FC236}">
                <a16:creationId xmlns:a16="http://schemas.microsoft.com/office/drawing/2014/main" id="{21FE209F-9414-4EFB-972F-9F910B47F9F9}"/>
              </a:ext>
            </a:extLst>
          </p:cNvPr>
          <p:cNvSpPr txBox="1"/>
          <p:nvPr/>
        </p:nvSpPr>
        <p:spPr>
          <a:xfrm>
            <a:off x="4733626" y="4277487"/>
            <a:ext cx="1404000" cy="461665"/>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Stratetgic</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shift to Oncology</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56" name="TextBox 55">
            <a:extLst>
              <a:ext uri="{FF2B5EF4-FFF2-40B4-BE49-F238E27FC236}">
                <a16:creationId xmlns:a16="http://schemas.microsoft.com/office/drawing/2014/main" id="{FE8CEE29-BF4B-41CE-A840-D23B8B543DC9}"/>
              </a:ext>
            </a:extLst>
          </p:cNvPr>
          <p:cNvSpPr txBox="1"/>
          <p:nvPr/>
        </p:nvSpPr>
        <p:spPr>
          <a:xfrm>
            <a:off x="6085791" y="1731880"/>
            <a:ext cx="1404000" cy="461665"/>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CD selection </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for </a:t>
            </a: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fostrox</a:t>
            </a:r>
            <a:endPar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57" name="TextBox 56">
            <a:extLst>
              <a:ext uri="{FF2B5EF4-FFF2-40B4-BE49-F238E27FC236}">
                <a16:creationId xmlns:a16="http://schemas.microsoft.com/office/drawing/2014/main" id="{B267EBBC-8595-4C04-8CF1-F602272BDE5E}"/>
              </a:ext>
            </a:extLst>
          </p:cNvPr>
          <p:cNvSpPr txBox="1"/>
          <p:nvPr/>
        </p:nvSpPr>
        <p:spPr>
          <a:xfrm>
            <a:off x="6085791" y="2360577"/>
            <a:ext cx="1404000" cy="461665"/>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Birinapant</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&amp; </a:t>
            </a: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remetinostat</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deals</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58" name="TextBox 57">
            <a:extLst>
              <a:ext uri="{FF2B5EF4-FFF2-40B4-BE49-F238E27FC236}">
                <a16:creationId xmlns:a16="http://schemas.microsoft.com/office/drawing/2014/main" id="{9704FC17-915C-40C9-948C-FA1C09212990}"/>
              </a:ext>
            </a:extLst>
          </p:cNvPr>
          <p:cNvSpPr txBox="1"/>
          <p:nvPr/>
        </p:nvSpPr>
        <p:spPr>
          <a:xfrm>
            <a:off x="7495391" y="4277487"/>
            <a:ext cx="1404000" cy="461665"/>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Fostrox</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 </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first-in-human</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59" name="TextBox 58">
            <a:extLst>
              <a:ext uri="{FF2B5EF4-FFF2-40B4-BE49-F238E27FC236}">
                <a16:creationId xmlns:a16="http://schemas.microsoft.com/office/drawing/2014/main" id="{F8B1D629-4EE6-4C02-8F9A-161571E266DD}"/>
              </a:ext>
            </a:extLst>
          </p:cNvPr>
          <p:cNvSpPr txBox="1"/>
          <p:nvPr/>
        </p:nvSpPr>
        <p:spPr>
          <a:xfrm>
            <a:off x="7495391" y="4853020"/>
            <a:ext cx="1404000" cy="461665"/>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CD selection </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MIV-828</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cxnSp>
        <p:nvCxnSpPr>
          <p:cNvPr id="60" name="Straight Connector 59">
            <a:extLst>
              <a:ext uri="{FF2B5EF4-FFF2-40B4-BE49-F238E27FC236}">
                <a16:creationId xmlns:a16="http://schemas.microsoft.com/office/drawing/2014/main" id="{10716E58-CA68-44BF-A55D-689C312970E0}"/>
              </a:ext>
            </a:extLst>
          </p:cNvPr>
          <p:cNvCxnSpPr>
            <a:cxnSpLocks/>
          </p:cNvCxnSpPr>
          <p:nvPr/>
        </p:nvCxnSpPr>
        <p:spPr>
          <a:xfrm>
            <a:off x="578045" y="2991288"/>
            <a:ext cx="1404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A27C1A-4ED2-48DC-9D2F-42B4F724E088}"/>
              </a:ext>
            </a:extLst>
          </p:cNvPr>
          <p:cNvCxnSpPr>
            <a:cxnSpLocks/>
          </p:cNvCxnSpPr>
          <p:nvPr/>
        </p:nvCxnSpPr>
        <p:spPr>
          <a:xfrm>
            <a:off x="3346578" y="2991288"/>
            <a:ext cx="1404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A94F29E-8D72-4F3F-A805-01D5AC0E921C}"/>
              </a:ext>
            </a:extLst>
          </p:cNvPr>
          <p:cNvCxnSpPr>
            <a:cxnSpLocks/>
          </p:cNvCxnSpPr>
          <p:nvPr/>
        </p:nvCxnSpPr>
        <p:spPr>
          <a:xfrm>
            <a:off x="6085791" y="2991288"/>
            <a:ext cx="1404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1506" name="Graphic 21505" descr="Modern architecture with solid fill">
            <a:extLst>
              <a:ext uri="{FF2B5EF4-FFF2-40B4-BE49-F238E27FC236}">
                <a16:creationId xmlns:a16="http://schemas.microsoft.com/office/drawing/2014/main" id="{89B25F97-D697-4685-B716-5C4CC7B5F6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4870" y="4398405"/>
            <a:ext cx="648000" cy="648000"/>
          </a:xfrm>
          <a:prstGeom prst="rect">
            <a:avLst/>
          </a:prstGeom>
        </p:spPr>
      </p:pic>
      <p:sp>
        <p:nvSpPr>
          <p:cNvPr id="67" name="TextBox 66">
            <a:extLst>
              <a:ext uri="{FF2B5EF4-FFF2-40B4-BE49-F238E27FC236}">
                <a16:creationId xmlns:a16="http://schemas.microsoft.com/office/drawing/2014/main" id="{75906306-5107-44BB-858D-5E468C7DDE16}"/>
              </a:ext>
            </a:extLst>
          </p:cNvPr>
          <p:cNvSpPr txBox="1"/>
          <p:nvPr/>
        </p:nvSpPr>
        <p:spPr>
          <a:xfrm>
            <a:off x="439970" y="3063756"/>
            <a:ext cx="1680150" cy="369332"/>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Medium"/>
                <a:ea typeface="+mn-ea"/>
                <a:cs typeface="+mn-cs"/>
              </a:rPr>
              <a:t>1988</a:t>
            </a:r>
            <a:endParaRPr kumimoji="0" lang="en-SE" sz="1800" b="0" i="0" u="none" strike="noStrike" kern="1200" cap="none" spc="0" normalizeH="0" baseline="0" noProof="0" dirty="0">
              <a:ln>
                <a:noFill/>
              </a:ln>
              <a:solidFill>
                <a:srgbClr val="000000"/>
              </a:solidFill>
              <a:effectLst/>
              <a:uLnTx/>
              <a:uFillTx/>
              <a:latin typeface="Roboto Medium"/>
              <a:ea typeface="+mn-ea"/>
              <a:cs typeface="+mn-cs"/>
            </a:endParaRPr>
          </a:p>
        </p:txBody>
      </p:sp>
      <p:sp>
        <p:nvSpPr>
          <p:cNvPr id="68" name="TextBox 67">
            <a:extLst>
              <a:ext uri="{FF2B5EF4-FFF2-40B4-BE49-F238E27FC236}">
                <a16:creationId xmlns:a16="http://schemas.microsoft.com/office/drawing/2014/main" id="{F16756B6-F147-4782-9579-B27BF4FD6F29}"/>
              </a:ext>
            </a:extLst>
          </p:cNvPr>
          <p:cNvSpPr txBox="1"/>
          <p:nvPr/>
        </p:nvSpPr>
        <p:spPr>
          <a:xfrm>
            <a:off x="1817173" y="3765142"/>
            <a:ext cx="1680150" cy="369332"/>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Medium"/>
                <a:ea typeface="+mn-ea"/>
                <a:cs typeface="+mn-cs"/>
              </a:rPr>
              <a:t>2009</a:t>
            </a:r>
            <a:endParaRPr kumimoji="0" lang="en-SE" sz="1800" b="0" i="0" u="none" strike="noStrike" kern="1200" cap="none" spc="0" normalizeH="0" baseline="0" noProof="0" dirty="0">
              <a:ln>
                <a:noFill/>
              </a:ln>
              <a:solidFill>
                <a:srgbClr val="000000"/>
              </a:solidFill>
              <a:effectLst/>
              <a:uLnTx/>
              <a:uFillTx/>
              <a:latin typeface="Roboto Medium"/>
              <a:ea typeface="+mn-ea"/>
              <a:cs typeface="+mn-cs"/>
            </a:endParaRPr>
          </a:p>
        </p:txBody>
      </p:sp>
      <p:sp>
        <p:nvSpPr>
          <p:cNvPr id="69" name="TextBox 68">
            <a:extLst>
              <a:ext uri="{FF2B5EF4-FFF2-40B4-BE49-F238E27FC236}">
                <a16:creationId xmlns:a16="http://schemas.microsoft.com/office/drawing/2014/main" id="{33F759CB-0925-477A-98D7-2EE0E6835B4A}"/>
              </a:ext>
            </a:extLst>
          </p:cNvPr>
          <p:cNvSpPr txBox="1"/>
          <p:nvPr/>
        </p:nvSpPr>
        <p:spPr>
          <a:xfrm>
            <a:off x="3208503" y="3063756"/>
            <a:ext cx="1680150" cy="369332"/>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Medium"/>
                <a:ea typeface="+mn-ea"/>
                <a:cs typeface="+mn-cs"/>
              </a:rPr>
              <a:t>2013</a:t>
            </a:r>
            <a:endParaRPr kumimoji="0" lang="en-SE" sz="1800" b="0" i="0" u="none" strike="noStrike" kern="1200" cap="none" spc="0" normalizeH="0" baseline="0" noProof="0" dirty="0">
              <a:ln>
                <a:noFill/>
              </a:ln>
              <a:solidFill>
                <a:srgbClr val="000000"/>
              </a:solidFill>
              <a:effectLst/>
              <a:uLnTx/>
              <a:uFillTx/>
              <a:latin typeface="Roboto Medium"/>
              <a:ea typeface="+mn-ea"/>
              <a:cs typeface="+mn-cs"/>
            </a:endParaRPr>
          </a:p>
        </p:txBody>
      </p:sp>
      <p:pic>
        <p:nvPicPr>
          <p:cNvPr id="5" name="Graphic 4" descr="Clipboard Badge with solid fill">
            <a:extLst>
              <a:ext uri="{FF2B5EF4-FFF2-40B4-BE49-F238E27FC236}">
                <a16:creationId xmlns:a16="http://schemas.microsoft.com/office/drawing/2014/main" id="{FD40EB32-B766-47DB-8FB3-04C9A378F5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33108" y="2201763"/>
            <a:ext cx="648000" cy="648000"/>
          </a:xfrm>
          <a:prstGeom prst="rect">
            <a:avLst/>
          </a:prstGeom>
        </p:spPr>
      </p:pic>
      <p:pic>
        <p:nvPicPr>
          <p:cNvPr id="70" name="Graphic 69" descr="Clipboard Badge with solid fill">
            <a:extLst>
              <a:ext uri="{FF2B5EF4-FFF2-40B4-BE49-F238E27FC236}">
                <a16:creationId xmlns:a16="http://schemas.microsoft.com/office/drawing/2014/main" id="{AEB72B2A-EB2C-4C95-A2A4-219166A4FC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33403" y="4398405"/>
            <a:ext cx="648000" cy="648000"/>
          </a:xfrm>
          <a:prstGeom prst="rect">
            <a:avLst/>
          </a:prstGeom>
        </p:spPr>
      </p:pic>
      <p:sp>
        <p:nvSpPr>
          <p:cNvPr id="71" name="TextBox 70">
            <a:extLst>
              <a:ext uri="{FF2B5EF4-FFF2-40B4-BE49-F238E27FC236}">
                <a16:creationId xmlns:a16="http://schemas.microsoft.com/office/drawing/2014/main" id="{EE0FABB4-21B1-4568-9663-F20C4D30023E}"/>
              </a:ext>
            </a:extLst>
          </p:cNvPr>
          <p:cNvSpPr txBox="1"/>
          <p:nvPr/>
        </p:nvSpPr>
        <p:spPr>
          <a:xfrm>
            <a:off x="4595551" y="3765142"/>
            <a:ext cx="1680150" cy="369332"/>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Medium"/>
                <a:ea typeface="+mn-ea"/>
                <a:cs typeface="+mn-cs"/>
              </a:rPr>
              <a:t>2014</a:t>
            </a:r>
            <a:endParaRPr kumimoji="0" lang="en-SE" sz="1800" b="0" i="0" u="none" strike="noStrike" kern="1200" cap="none" spc="0" normalizeH="0" baseline="0" noProof="0" dirty="0">
              <a:ln>
                <a:noFill/>
              </a:ln>
              <a:solidFill>
                <a:srgbClr val="000000"/>
              </a:solidFill>
              <a:effectLst/>
              <a:uLnTx/>
              <a:uFillTx/>
              <a:latin typeface="Roboto Medium"/>
              <a:ea typeface="+mn-ea"/>
              <a:cs typeface="+mn-cs"/>
            </a:endParaRPr>
          </a:p>
        </p:txBody>
      </p:sp>
      <p:pic>
        <p:nvPicPr>
          <p:cNvPr id="8" name="Graphic 7" descr="Germ with solid fill">
            <a:extLst>
              <a:ext uri="{FF2B5EF4-FFF2-40B4-BE49-F238E27FC236}">
                <a16:creationId xmlns:a16="http://schemas.microsoft.com/office/drawing/2014/main" id="{2017B1DD-113E-4B63-87CF-78BB18359A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11486" y="2201763"/>
            <a:ext cx="648000" cy="648000"/>
          </a:xfrm>
          <a:prstGeom prst="rect">
            <a:avLst/>
          </a:prstGeom>
        </p:spPr>
      </p:pic>
      <p:cxnSp>
        <p:nvCxnSpPr>
          <p:cNvPr id="72" name="Straight Connector 71">
            <a:extLst>
              <a:ext uri="{FF2B5EF4-FFF2-40B4-BE49-F238E27FC236}">
                <a16:creationId xmlns:a16="http://schemas.microsoft.com/office/drawing/2014/main" id="{982B85A2-E817-4EF5-B4A7-0A255D0E38A1}"/>
              </a:ext>
            </a:extLst>
          </p:cNvPr>
          <p:cNvCxnSpPr>
            <a:cxnSpLocks/>
          </p:cNvCxnSpPr>
          <p:nvPr/>
        </p:nvCxnSpPr>
        <p:spPr>
          <a:xfrm>
            <a:off x="6085791" y="2229649"/>
            <a:ext cx="1404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824B239C-B3BF-4EFE-8522-C34874C26EF5}"/>
              </a:ext>
            </a:extLst>
          </p:cNvPr>
          <p:cNvSpPr txBox="1"/>
          <p:nvPr/>
        </p:nvSpPr>
        <p:spPr>
          <a:xfrm>
            <a:off x="5947716" y="3063756"/>
            <a:ext cx="1680150" cy="369332"/>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Medium"/>
                <a:ea typeface="+mn-ea"/>
                <a:cs typeface="+mn-cs"/>
              </a:rPr>
              <a:t>2016</a:t>
            </a:r>
            <a:endParaRPr kumimoji="0" lang="en-SE" sz="1800" b="0" i="0" u="none" strike="noStrike" kern="1200" cap="none" spc="0" normalizeH="0" baseline="0" noProof="0" dirty="0">
              <a:ln>
                <a:noFill/>
              </a:ln>
              <a:solidFill>
                <a:srgbClr val="000000"/>
              </a:solidFill>
              <a:effectLst/>
              <a:uLnTx/>
              <a:uFillTx/>
              <a:latin typeface="Roboto Medium"/>
              <a:ea typeface="+mn-ea"/>
              <a:cs typeface="+mn-cs"/>
            </a:endParaRPr>
          </a:p>
        </p:txBody>
      </p:sp>
      <p:pic>
        <p:nvPicPr>
          <p:cNvPr id="11" name="Graphic 10" descr="Comment Like with solid fill">
            <a:extLst>
              <a:ext uri="{FF2B5EF4-FFF2-40B4-BE49-F238E27FC236}">
                <a16:creationId xmlns:a16="http://schemas.microsoft.com/office/drawing/2014/main" id="{1A59DD83-7154-47B6-A3A8-C813C38E1E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3651" y="4398405"/>
            <a:ext cx="648000" cy="648000"/>
          </a:xfrm>
          <a:prstGeom prst="rect">
            <a:avLst/>
          </a:prstGeom>
        </p:spPr>
      </p:pic>
      <p:cxnSp>
        <p:nvCxnSpPr>
          <p:cNvPr id="74" name="Straight Connector 73">
            <a:extLst>
              <a:ext uri="{FF2B5EF4-FFF2-40B4-BE49-F238E27FC236}">
                <a16:creationId xmlns:a16="http://schemas.microsoft.com/office/drawing/2014/main" id="{0849B0CD-6192-465B-9184-C467164E6A19}"/>
              </a:ext>
            </a:extLst>
          </p:cNvPr>
          <p:cNvCxnSpPr>
            <a:cxnSpLocks/>
          </p:cNvCxnSpPr>
          <p:nvPr/>
        </p:nvCxnSpPr>
        <p:spPr>
          <a:xfrm>
            <a:off x="7495391" y="4793073"/>
            <a:ext cx="1404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5" name="Arrow: Chevron 74">
            <a:extLst>
              <a:ext uri="{FF2B5EF4-FFF2-40B4-BE49-F238E27FC236}">
                <a16:creationId xmlns:a16="http://schemas.microsoft.com/office/drawing/2014/main" id="{A4F3E98A-CFB5-432F-B1FE-E059A16A9286}"/>
              </a:ext>
            </a:extLst>
          </p:cNvPr>
          <p:cNvSpPr/>
          <p:nvPr/>
        </p:nvSpPr>
        <p:spPr>
          <a:xfrm>
            <a:off x="8837704" y="3473297"/>
            <a:ext cx="1404000" cy="223283"/>
          </a:xfrm>
          <a:prstGeom prst="chevron">
            <a:avLst/>
          </a:prstGeom>
          <a:solidFill>
            <a:schemeClr val="accent1">
              <a:lumMod val="90000"/>
              <a:lumOff val="10000"/>
            </a:schemeClr>
          </a:solid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76" name="Arrow: Chevron 75">
            <a:extLst>
              <a:ext uri="{FF2B5EF4-FFF2-40B4-BE49-F238E27FC236}">
                <a16:creationId xmlns:a16="http://schemas.microsoft.com/office/drawing/2014/main" id="{F7E09486-1EF3-4157-8833-96127EB2C033}"/>
              </a:ext>
            </a:extLst>
          </p:cNvPr>
          <p:cNvSpPr/>
          <p:nvPr/>
        </p:nvSpPr>
        <p:spPr>
          <a:xfrm>
            <a:off x="10215849" y="3473297"/>
            <a:ext cx="1404000" cy="22328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Roboto Light"/>
              <a:ea typeface="+mn-ea"/>
              <a:cs typeface="+mn-cs"/>
            </a:endParaRPr>
          </a:p>
        </p:txBody>
      </p:sp>
      <p:sp>
        <p:nvSpPr>
          <p:cNvPr id="77" name="Oval 76">
            <a:extLst>
              <a:ext uri="{FF2B5EF4-FFF2-40B4-BE49-F238E27FC236}">
                <a16:creationId xmlns:a16="http://schemas.microsoft.com/office/drawing/2014/main" id="{AB7A3EF9-437B-4EDF-827D-060FF4605A04}"/>
              </a:ext>
            </a:extLst>
          </p:cNvPr>
          <p:cNvSpPr/>
          <p:nvPr/>
        </p:nvSpPr>
        <p:spPr>
          <a:xfrm>
            <a:off x="8125391" y="3512938"/>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78" name="Oval 77">
            <a:extLst>
              <a:ext uri="{FF2B5EF4-FFF2-40B4-BE49-F238E27FC236}">
                <a16:creationId xmlns:a16="http://schemas.microsoft.com/office/drawing/2014/main" id="{9BF27E20-7821-4F72-BCB3-33EF6B5F8B83}"/>
              </a:ext>
            </a:extLst>
          </p:cNvPr>
          <p:cNvSpPr/>
          <p:nvPr/>
        </p:nvSpPr>
        <p:spPr>
          <a:xfrm>
            <a:off x="9462543" y="3512938"/>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79" name="Oval 78">
            <a:extLst>
              <a:ext uri="{FF2B5EF4-FFF2-40B4-BE49-F238E27FC236}">
                <a16:creationId xmlns:a16="http://schemas.microsoft.com/office/drawing/2014/main" id="{0CBE312B-9504-4432-8C0E-EA884168F6EE}"/>
              </a:ext>
            </a:extLst>
          </p:cNvPr>
          <p:cNvSpPr/>
          <p:nvPr/>
        </p:nvSpPr>
        <p:spPr>
          <a:xfrm>
            <a:off x="10763216" y="3512938"/>
            <a:ext cx="144000" cy="14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81" name="TextBox 80">
            <a:extLst>
              <a:ext uri="{FF2B5EF4-FFF2-40B4-BE49-F238E27FC236}">
                <a16:creationId xmlns:a16="http://schemas.microsoft.com/office/drawing/2014/main" id="{64A1058A-EFDB-48F0-9938-35F66BD7D2F1}"/>
              </a:ext>
            </a:extLst>
          </p:cNvPr>
          <p:cNvSpPr txBox="1"/>
          <p:nvPr/>
        </p:nvSpPr>
        <p:spPr>
          <a:xfrm>
            <a:off x="8832543" y="1756688"/>
            <a:ext cx="1404000" cy="461665"/>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USP-1 </a:t>
            </a: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outlicense</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to Tango</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82" name="TextBox 81">
            <a:extLst>
              <a:ext uri="{FF2B5EF4-FFF2-40B4-BE49-F238E27FC236}">
                <a16:creationId xmlns:a16="http://schemas.microsoft.com/office/drawing/2014/main" id="{14D65618-FEB0-44B0-8090-7E2D193DB141}"/>
              </a:ext>
            </a:extLst>
          </p:cNvPr>
          <p:cNvSpPr txBox="1"/>
          <p:nvPr/>
        </p:nvSpPr>
        <p:spPr>
          <a:xfrm>
            <a:off x="8832543" y="2468299"/>
            <a:ext cx="1404000" cy="461665"/>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Birinapant</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deal re-negotiated</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cxnSp>
        <p:nvCxnSpPr>
          <p:cNvPr id="83" name="Straight Connector 82">
            <a:extLst>
              <a:ext uri="{FF2B5EF4-FFF2-40B4-BE49-F238E27FC236}">
                <a16:creationId xmlns:a16="http://schemas.microsoft.com/office/drawing/2014/main" id="{99683453-156C-4B9E-832C-1F064E32DEB4}"/>
              </a:ext>
            </a:extLst>
          </p:cNvPr>
          <p:cNvCxnSpPr>
            <a:cxnSpLocks/>
          </p:cNvCxnSpPr>
          <p:nvPr/>
        </p:nvCxnSpPr>
        <p:spPr>
          <a:xfrm>
            <a:off x="8832543" y="2991288"/>
            <a:ext cx="1404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B7EE3EE-9A12-4FE3-822D-E1D2C92691C4}"/>
              </a:ext>
            </a:extLst>
          </p:cNvPr>
          <p:cNvCxnSpPr>
            <a:cxnSpLocks/>
          </p:cNvCxnSpPr>
          <p:nvPr/>
        </p:nvCxnSpPr>
        <p:spPr>
          <a:xfrm>
            <a:off x="8832543" y="2229649"/>
            <a:ext cx="1404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F870F31B-7477-4798-9C09-97AF6B1850A5}"/>
              </a:ext>
            </a:extLst>
          </p:cNvPr>
          <p:cNvSpPr txBox="1"/>
          <p:nvPr/>
        </p:nvSpPr>
        <p:spPr>
          <a:xfrm>
            <a:off x="8694468" y="3063756"/>
            <a:ext cx="1680150" cy="369332"/>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Medium"/>
                <a:ea typeface="+mn-ea"/>
                <a:cs typeface="+mn-cs"/>
              </a:rPr>
              <a:t>2020</a:t>
            </a:r>
            <a:endParaRPr kumimoji="0" lang="en-SE" sz="1800" b="0" i="0" u="none" strike="noStrike" kern="1200" cap="none" spc="0" normalizeH="0" baseline="0" noProof="0" dirty="0">
              <a:ln>
                <a:noFill/>
              </a:ln>
              <a:solidFill>
                <a:srgbClr val="000000"/>
              </a:solidFill>
              <a:effectLst/>
              <a:uLnTx/>
              <a:uFillTx/>
              <a:latin typeface="Roboto Medium"/>
              <a:ea typeface="+mn-ea"/>
              <a:cs typeface="+mn-cs"/>
            </a:endParaRPr>
          </a:p>
        </p:txBody>
      </p:sp>
      <p:cxnSp>
        <p:nvCxnSpPr>
          <p:cNvPr id="86" name="Straight Connector 85">
            <a:extLst>
              <a:ext uri="{FF2B5EF4-FFF2-40B4-BE49-F238E27FC236}">
                <a16:creationId xmlns:a16="http://schemas.microsoft.com/office/drawing/2014/main" id="{FA53F5B8-6E3B-4205-8981-C934A1E6911C}"/>
              </a:ext>
            </a:extLst>
          </p:cNvPr>
          <p:cNvCxnSpPr>
            <a:cxnSpLocks/>
          </p:cNvCxnSpPr>
          <p:nvPr/>
        </p:nvCxnSpPr>
        <p:spPr>
          <a:xfrm>
            <a:off x="10133216" y="4214036"/>
            <a:ext cx="1404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064AD1E-AAA0-465A-B19A-32BCCB9E890C}"/>
              </a:ext>
            </a:extLst>
          </p:cNvPr>
          <p:cNvSpPr txBox="1"/>
          <p:nvPr/>
        </p:nvSpPr>
        <p:spPr>
          <a:xfrm>
            <a:off x="10133216" y="4385067"/>
            <a:ext cx="1404000" cy="461665"/>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Fostrox</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phase 1b/2a combo initiated</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88" name="TextBox 87">
            <a:extLst>
              <a:ext uri="{FF2B5EF4-FFF2-40B4-BE49-F238E27FC236}">
                <a16:creationId xmlns:a16="http://schemas.microsoft.com/office/drawing/2014/main" id="{0A9BA82A-1A58-44EF-8075-68ED5F2A4545}"/>
              </a:ext>
            </a:extLst>
          </p:cNvPr>
          <p:cNvSpPr txBox="1"/>
          <p:nvPr/>
        </p:nvSpPr>
        <p:spPr>
          <a:xfrm>
            <a:off x="10133216" y="5023355"/>
            <a:ext cx="1404000" cy="461665"/>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Birinapant</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a:t>
            </a: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outlicense</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to IGM</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cxnSp>
        <p:nvCxnSpPr>
          <p:cNvPr id="90" name="Straight Connector 89">
            <a:extLst>
              <a:ext uri="{FF2B5EF4-FFF2-40B4-BE49-F238E27FC236}">
                <a16:creationId xmlns:a16="http://schemas.microsoft.com/office/drawing/2014/main" id="{9A07B323-FC57-4194-B913-28CA7779DC14}"/>
              </a:ext>
            </a:extLst>
          </p:cNvPr>
          <p:cNvCxnSpPr>
            <a:cxnSpLocks/>
          </p:cNvCxnSpPr>
          <p:nvPr/>
        </p:nvCxnSpPr>
        <p:spPr>
          <a:xfrm>
            <a:off x="10133216" y="4963408"/>
            <a:ext cx="1404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9A8E8390-5E26-4C35-A5E4-56F75620D924}"/>
              </a:ext>
            </a:extLst>
          </p:cNvPr>
          <p:cNvSpPr txBox="1"/>
          <p:nvPr/>
        </p:nvSpPr>
        <p:spPr>
          <a:xfrm>
            <a:off x="7357316" y="3765142"/>
            <a:ext cx="1680150" cy="369332"/>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Medium"/>
                <a:ea typeface="+mn-ea"/>
                <a:cs typeface="+mn-cs"/>
              </a:rPr>
              <a:t>2018</a:t>
            </a:r>
            <a:endParaRPr kumimoji="0" lang="en-SE" sz="1800" b="0" i="0" u="none" strike="noStrike" kern="1200" cap="none" spc="0" normalizeH="0" baseline="0" noProof="0" dirty="0">
              <a:ln>
                <a:noFill/>
              </a:ln>
              <a:solidFill>
                <a:srgbClr val="000000"/>
              </a:solidFill>
              <a:effectLst/>
              <a:uLnTx/>
              <a:uFillTx/>
              <a:latin typeface="Roboto Medium"/>
              <a:ea typeface="+mn-ea"/>
              <a:cs typeface="+mn-cs"/>
            </a:endParaRPr>
          </a:p>
        </p:txBody>
      </p:sp>
      <p:sp>
        <p:nvSpPr>
          <p:cNvPr id="92" name="TextBox 91">
            <a:extLst>
              <a:ext uri="{FF2B5EF4-FFF2-40B4-BE49-F238E27FC236}">
                <a16:creationId xmlns:a16="http://schemas.microsoft.com/office/drawing/2014/main" id="{48A4D787-8E70-42C6-A8A4-93E9278ABEE9}"/>
              </a:ext>
            </a:extLst>
          </p:cNvPr>
          <p:cNvSpPr txBox="1"/>
          <p:nvPr/>
        </p:nvSpPr>
        <p:spPr>
          <a:xfrm>
            <a:off x="9995141" y="3765142"/>
            <a:ext cx="1680150" cy="369332"/>
          </a:xfrm>
          <a:prstGeom prst="rect">
            <a:avLst/>
          </a:prstGeom>
          <a:noFill/>
        </p:spPr>
        <p:txBody>
          <a:bodyPr wrap="square"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Medium"/>
                <a:ea typeface="+mn-ea"/>
                <a:cs typeface="+mn-cs"/>
              </a:rPr>
              <a:t>2021</a:t>
            </a:r>
            <a:endParaRPr kumimoji="0" lang="en-SE" sz="1800" b="0" i="0" u="none" strike="noStrike" kern="1200" cap="none" spc="0" normalizeH="0" baseline="0" noProof="0" dirty="0">
              <a:ln>
                <a:noFill/>
              </a:ln>
              <a:solidFill>
                <a:srgbClr val="000000"/>
              </a:solidFill>
              <a:effectLst/>
              <a:uLnTx/>
              <a:uFillTx/>
              <a:latin typeface="Roboto Medium"/>
              <a:ea typeface="+mn-ea"/>
              <a:cs typeface="+mn-cs"/>
            </a:endParaRPr>
          </a:p>
        </p:txBody>
      </p:sp>
      <p:sp>
        <p:nvSpPr>
          <p:cNvPr id="93" name="TextBox 92">
            <a:extLst>
              <a:ext uri="{FF2B5EF4-FFF2-40B4-BE49-F238E27FC236}">
                <a16:creationId xmlns:a16="http://schemas.microsoft.com/office/drawing/2014/main" id="{7231A0E2-E3CC-4B75-8927-CAE071CD5D4B}"/>
              </a:ext>
            </a:extLst>
          </p:cNvPr>
          <p:cNvSpPr txBox="1"/>
          <p:nvPr/>
        </p:nvSpPr>
        <p:spPr>
          <a:xfrm>
            <a:off x="10133216" y="5609524"/>
            <a:ext cx="1404000" cy="461665"/>
          </a:xfrm>
          <a:prstGeom prst="rect">
            <a:avLst/>
          </a:prstGeom>
          <a:noFill/>
        </p:spPr>
        <p:txBody>
          <a:bodyPr wrap="square" lIns="0" rIns="0" rtlCol="0" anchor="ctr">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Light" pitchFamily="2" charset="0"/>
                <a:ea typeface="+mn-ea"/>
                <a:cs typeface="+mn-cs"/>
              </a:rPr>
              <a:t>Remetinostat</a:t>
            </a:r>
            <a:r>
              <a:rPr kumimoji="0" lang="en-US" sz="1200" b="0" i="0" u="none" strike="noStrike" kern="1200" cap="none" spc="0" normalizeH="0" baseline="0" noProof="0" dirty="0">
                <a:ln>
                  <a:noFill/>
                </a:ln>
                <a:solidFill>
                  <a:srgbClr val="000000"/>
                </a:solidFill>
                <a:effectLst/>
                <a:uLnTx/>
                <a:uFillTx/>
                <a:latin typeface="Roboto Light" pitchFamily="2" charset="0"/>
                <a:ea typeface="+mn-ea"/>
                <a:cs typeface="+mn-cs"/>
              </a:rPr>
              <a:t> deal re-negotiated</a:t>
            </a:r>
            <a:endParaRPr kumimoji="0" lang="en-SE" sz="12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cxnSp>
        <p:nvCxnSpPr>
          <p:cNvPr id="95" name="Straight Connector 94">
            <a:extLst>
              <a:ext uri="{FF2B5EF4-FFF2-40B4-BE49-F238E27FC236}">
                <a16:creationId xmlns:a16="http://schemas.microsoft.com/office/drawing/2014/main" id="{E9776517-18B8-42BD-9867-900E51F72967}"/>
              </a:ext>
            </a:extLst>
          </p:cNvPr>
          <p:cNvCxnSpPr>
            <a:cxnSpLocks/>
          </p:cNvCxnSpPr>
          <p:nvPr/>
        </p:nvCxnSpPr>
        <p:spPr>
          <a:xfrm>
            <a:off x="10133216" y="5565568"/>
            <a:ext cx="140400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149D9401-7FB2-48D0-A581-75435167AB4A}"/>
              </a:ext>
            </a:extLst>
          </p:cNvPr>
          <p:cNvSpPr/>
          <p:nvPr/>
        </p:nvSpPr>
        <p:spPr>
          <a:xfrm>
            <a:off x="10763216" y="2941666"/>
            <a:ext cx="144000" cy="144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00" name="Oval 99">
            <a:extLst>
              <a:ext uri="{FF2B5EF4-FFF2-40B4-BE49-F238E27FC236}">
                <a16:creationId xmlns:a16="http://schemas.microsoft.com/office/drawing/2014/main" id="{D1915EAF-EF1E-4482-B60A-37292712EB59}"/>
              </a:ext>
            </a:extLst>
          </p:cNvPr>
          <p:cNvSpPr/>
          <p:nvPr/>
        </p:nvSpPr>
        <p:spPr>
          <a:xfrm>
            <a:off x="9462543" y="4160873"/>
            <a:ext cx="144000" cy="144000"/>
          </a:xfrm>
          <a:prstGeom prst="ellipse">
            <a:avLst/>
          </a:prstGeom>
          <a:solidFill>
            <a:schemeClr val="accent1">
              <a:lumMod val="90000"/>
              <a:lumOff val="10000"/>
            </a:schemeClr>
          </a:solid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7" name="Graphic 6" descr="Handshake with solid fill">
            <a:extLst>
              <a:ext uri="{FF2B5EF4-FFF2-40B4-BE49-F238E27FC236}">
                <a16:creationId xmlns:a16="http://schemas.microsoft.com/office/drawing/2014/main" id="{ADE67438-C3C9-4FD1-B1DB-B2FBE664D1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19368" y="4398405"/>
            <a:ext cx="648000" cy="648000"/>
          </a:xfrm>
          <a:prstGeom prst="rect">
            <a:avLst/>
          </a:prstGeom>
        </p:spPr>
      </p:pic>
      <p:pic>
        <p:nvPicPr>
          <p:cNvPr id="101" name="Graphic 100" descr="Yin And Yang with solid fill">
            <a:extLst>
              <a:ext uri="{FF2B5EF4-FFF2-40B4-BE49-F238E27FC236}">
                <a16:creationId xmlns:a16="http://schemas.microsoft.com/office/drawing/2014/main" id="{6E58A77B-F623-49FF-9C68-54C7600AE6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511076" y="2201763"/>
            <a:ext cx="648000" cy="648000"/>
          </a:xfrm>
          <a:prstGeom prst="rect">
            <a:avLst/>
          </a:prstGeom>
        </p:spPr>
      </p:pic>
      <p:pic>
        <p:nvPicPr>
          <p:cNvPr id="102" name="Graphic 101" descr="Male profile with solid fill">
            <a:extLst>
              <a:ext uri="{FF2B5EF4-FFF2-40B4-BE49-F238E27FC236}">
                <a16:creationId xmlns:a16="http://schemas.microsoft.com/office/drawing/2014/main" id="{89C9D6D8-8B5D-4B97-822C-3ADBDD727F8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73251" y="2201763"/>
            <a:ext cx="648000" cy="648000"/>
          </a:xfrm>
          <a:prstGeom prst="rect">
            <a:avLst/>
          </a:prstGeom>
        </p:spPr>
      </p:pic>
    </p:spTree>
    <p:extLst>
      <p:ext uri="{BB962C8B-B14F-4D97-AF65-F5344CB8AC3E}">
        <p14:creationId xmlns:p14="http://schemas.microsoft.com/office/powerpoint/2010/main" val="3961405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90C274-8013-4748-BA6A-5391B7EE949A}"/>
              </a:ext>
            </a:extLst>
          </p:cNvPr>
          <p:cNvSpPr>
            <a:spLocks noGrp="1"/>
          </p:cNvSpPr>
          <p:nvPr>
            <p:ph type="title"/>
          </p:nvPr>
        </p:nvSpPr>
        <p:spPr>
          <a:xfrm>
            <a:off x="613069" y="573924"/>
            <a:ext cx="10620000" cy="506629"/>
          </a:xfrm>
        </p:spPr>
        <p:txBody>
          <a:bodyPr/>
          <a:lstStyle/>
          <a:p>
            <a:pPr marL="0" lvl="0" indent="0">
              <a:buNone/>
            </a:pPr>
            <a:r>
              <a:rPr lang="en-GB" sz="2600" dirty="0">
                <a:solidFill>
                  <a:schemeClr val="tx1"/>
                </a:solidFill>
              </a:rPr>
              <a:t>Pipeline overview – in-house development &amp; assets for partnering</a:t>
            </a:r>
          </a:p>
        </p:txBody>
      </p:sp>
      <p:graphicFrame>
        <p:nvGraphicFramePr>
          <p:cNvPr id="11" name="Table 11">
            <a:extLst>
              <a:ext uri="{FF2B5EF4-FFF2-40B4-BE49-F238E27FC236}">
                <a16:creationId xmlns:a16="http://schemas.microsoft.com/office/drawing/2014/main" id="{53D6746C-9C35-44D7-92EB-F99BB8DD6DEE}"/>
              </a:ext>
            </a:extLst>
          </p:cNvPr>
          <p:cNvGraphicFramePr>
            <a:graphicFrameLocks noGrp="1"/>
          </p:cNvGraphicFramePr>
          <p:nvPr/>
        </p:nvGraphicFramePr>
        <p:xfrm>
          <a:off x="689272" y="1256876"/>
          <a:ext cx="10800000" cy="4611600"/>
        </p:xfrm>
        <a:graphic>
          <a:graphicData uri="http://schemas.openxmlformats.org/drawingml/2006/table">
            <a:tbl>
              <a:tblPr firstRow="1" bandRow="1">
                <a:tableStyleId>{2D5ABB26-0587-4C30-8999-92F81FD0307C}</a:tableStyleId>
              </a:tblPr>
              <a:tblGrid>
                <a:gridCol w="1260000">
                  <a:extLst>
                    <a:ext uri="{9D8B030D-6E8A-4147-A177-3AD203B41FA5}">
                      <a16:colId xmlns:a16="http://schemas.microsoft.com/office/drawing/2014/main" val="2605712589"/>
                    </a:ext>
                  </a:extLst>
                </a:gridCol>
                <a:gridCol w="1080000">
                  <a:extLst>
                    <a:ext uri="{9D8B030D-6E8A-4147-A177-3AD203B41FA5}">
                      <a16:colId xmlns:a16="http://schemas.microsoft.com/office/drawing/2014/main" val="1646545444"/>
                    </a:ext>
                  </a:extLst>
                </a:gridCol>
                <a:gridCol w="1080000">
                  <a:extLst>
                    <a:ext uri="{9D8B030D-6E8A-4147-A177-3AD203B41FA5}">
                      <a16:colId xmlns:a16="http://schemas.microsoft.com/office/drawing/2014/main" val="1398644488"/>
                    </a:ext>
                  </a:extLst>
                </a:gridCol>
                <a:gridCol w="756000">
                  <a:extLst>
                    <a:ext uri="{9D8B030D-6E8A-4147-A177-3AD203B41FA5}">
                      <a16:colId xmlns:a16="http://schemas.microsoft.com/office/drawing/2014/main" val="408059743"/>
                    </a:ext>
                  </a:extLst>
                </a:gridCol>
                <a:gridCol w="756000">
                  <a:extLst>
                    <a:ext uri="{9D8B030D-6E8A-4147-A177-3AD203B41FA5}">
                      <a16:colId xmlns:a16="http://schemas.microsoft.com/office/drawing/2014/main" val="4135222102"/>
                    </a:ext>
                  </a:extLst>
                </a:gridCol>
                <a:gridCol w="756000">
                  <a:extLst>
                    <a:ext uri="{9D8B030D-6E8A-4147-A177-3AD203B41FA5}">
                      <a16:colId xmlns:a16="http://schemas.microsoft.com/office/drawing/2014/main" val="3202797405"/>
                    </a:ext>
                  </a:extLst>
                </a:gridCol>
                <a:gridCol w="756000">
                  <a:extLst>
                    <a:ext uri="{9D8B030D-6E8A-4147-A177-3AD203B41FA5}">
                      <a16:colId xmlns:a16="http://schemas.microsoft.com/office/drawing/2014/main" val="428270893"/>
                    </a:ext>
                  </a:extLst>
                </a:gridCol>
                <a:gridCol w="756000">
                  <a:extLst>
                    <a:ext uri="{9D8B030D-6E8A-4147-A177-3AD203B41FA5}">
                      <a16:colId xmlns:a16="http://schemas.microsoft.com/office/drawing/2014/main" val="1647097356"/>
                    </a:ext>
                  </a:extLst>
                </a:gridCol>
                <a:gridCol w="1620000">
                  <a:extLst>
                    <a:ext uri="{9D8B030D-6E8A-4147-A177-3AD203B41FA5}">
                      <a16:colId xmlns:a16="http://schemas.microsoft.com/office/drawing/2014/main" val="3098542550"/>
                    </a:ext>
                  </a:extLst>
                </a:gridCol>
                <a:gridCol w="1980000">
                  <a:extLst>
                    <a:ext uri="{9D8B030D-6E8A-4147-A177-3AD203B41FA5}">
                      <a16:colId xmlns:a16="http://schemas.microsoft.com/office/drawing/2014/main" val="4094544906"/>
                    </a:ext>
                  </a:extLst>
                </a:gridCol>
              </a:tblGrid>
              <a:tr h="370840">
                <a:tc>
                  <a:txBody>
                    <a:bodyPr/>
                    <a:lstStyle/>
                    <a:p>
                      <a:r>
                        <a:rPr lang="en-US" sz="1200" cap="all" baseline="0" dirty="0">
                          <a:latin typeface="+mj-lt"/>
                        </a:rPr>
                        <a:t>Project</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cap="all" baseline="0" dirty="0">
                          <a:latin typeface="+mj-lt"/>
                        </a:rPr>
                        <a:t>PARTNER</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cap="all" baseline="0" dirty="0">
                          <a:latin typeface="+mj-lt"/>
                        </a:rPr>
                        <a:t>Disease </a:t>
                      </a:r>
                    </a:p>
                    <a:p>
                      <a:r>
                        <a:rPr lang="en-US" sz="1200" cap="all" baseline="0" dirty="0">
                          <a:latin typeface="+mj-lt"/>
                        </a:rPr>
                        <a:t>area</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cap="all" baseline="0" dirty="0">
                          <a:latin typeface="+mj-lt"/>
                        </a:rPr>
                        <a:t>Pre-clinical</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cap="all" baseline="0" dirty="0">
                          <a:latin typeface="+mj-lt"/>
                        </a:rPr>
                        <a:t>Ph 1</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cap="all" baseline="0" dirty="0">
                          <a:latin typeface="+mj-lt"/>
                        </a:rPr>
                        <a:t>Ph 2</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cap="all" baseline="0" dirty="0">
                          <a:latin typeface="+mj-lt"/>
                        </a:rPr>
                        <a:t>Ph 3</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cap="all" baseline="0" dirty="0">
                          <a:latin typeface="+mj-lt"/>
                        </a:rPr>
                        <a:t>On market</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cap="all" baseline="0" dirty="0">
                          <a:latin typeface="+mj-lt"/>
                        </a:rPr>
                        <a:t>Financials</a:t>
                      </a:r>
                      <a:endParaRPr lang="en-SE" sz="1200" cap="all" baseline="0" dirty="0">
                        <a:latin typeface="+mj-lt"/>
                      </a:endParaRPr>
                    </a:p>
                  </a:txBody>
                  <a:tcPr marL="36000" marR="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cap="all" baseline="0" dirty="0">
                          <a:latin typeface="+mj-lt"/>
                        </a:rPr>
                        <a:t>Potential next event(S)</a:t>
                      </a:r>
                      <a:endParaRPr lang="en-SE" sz="1200" cap="all" baseline="0" dirty="0">
                        <a:latin typeface="+mj-lt"/>
                      </a:endParaRPr>
                    </a:p>
                  </a:txBody>
                  <a:tcPr marL="36000" marR="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0785691"/>
                  </a:ext>
                </a:extLst>
              </a:tr>
              <a:tr h="216000">
                <a:tc gridSpan="10">
                  <a:txBody>
                    <a:bodyPr/>
                    <a:lstStyle/>
                    <a:p>
                      <a:r>
                        <a:rPr lang="en-US" sz="1200" dirty="0">
                          <a:latin typeface="+mj-lt"/>
                        </a:rPr>
                        <a:t>IN-HOUSE PROGRAM</a:t>
                      </a:r>
                      <a:endParaRPr lang="en-SE" sz="1200" dirty="0">
                        <a:latin typeface="+mj-lt"/>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pPr marL="171450" indent="-171450">
                        <a:buFont typeface="Wingdings" panose="05000000000000000000" pitchFamily="2" charset="2"/>
                        <a:buChar char="§"/>
                      </a:pPr>
                      <a:endParaRPr lang="en-SE" sz="12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4028318515"/>
                  </a:ext>
                </a:extLst>
              </a:tr>
              <a:tr h="504000">
                <a:tc>
                  <a:txBody>
                    <a:bodyPr/>
                    <a:lstStyle/>
                    <a:p>
                      <a:r>
                        <a:rPr lang="en-US" sz="1200" dirty="0" err="1"/>
                        <a:t>Fostroxacitabine</a:t>
                      </a:r>
                      <a:r>
                        <a:rPr lang="en-US" sz="1200" dirty="0"/>
                        <a:t> </a:t>
                      </a:r>
                      <a:r>
                        <a:rPr lang="en-US" sz="1200" dirty="0" err="1"/>
                        <a:t>bralpamide</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In-house development</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HCC (mono)</a:t>
                      </a:r>
                    </a:p>
                    <a:p>
                      <a:r>
                        <a:rPr lang="en-US" sz="1200" dirty="0"/>
                        <a:t>HCC (combo)</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t>100% </a:t>
                      </a:r>
                      <a:r>
                        <a:rPr lang="en-US" sz="1200" dirty="0" err="1"/>
                        <a:t>Medivir</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
                      </a:pPr>
                      <a:r>
                        <a:rPr lang="en-US" sz="1200" dirty="0"/>
                        <a:t>Selection of dose(s)</a:t>
                      </a:r>
                    </a:p>
                    <a:p>
                      <a:pPr marL="171450" indent="-171450">
                        <a:buFont typeface="Wingdings" panose="05000000000000000000" pitchFamily="2" charset="2"/>
                        <a:buChar char="§"/>
                      </a:pPr>
                      <a:r>
                        <a:rPr lang="en-US" sz="1200" dirty="0"/>
                        <a:t>Dose expansion</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2014427"/>
                  </a:ext>
                </a:extLst>
              </a:tr>
              <a:tr h="108000">
                <a:tc gridSpan="10">
                  <a:txBody>
                    <a:bodyPr/>
                    <a:lstStyle/>
                    <a:p>
                      <a:r>
                        <a:rPr lang="en-US" sz="1200" dirty="0">
                          <a:latin typeface="+mj-lt"/>
                        </a:rPr>
                        <a:t>PARTNERING PROGRAMS</a:t>
                      </a:r>
                      <a:endParaRPr lang="en-SE" sz="1200" dirty="0">
                        <a:latin typeface="+mj-lt"/>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hMerge="1">
                  <a:txBody>
                    <a:bodyPr/>
                    <a:lstStyle/>
                    <a:p>
                      <a:pPr marL="171450" indent="-171450">
                        <a:buFont typeface="Wingdings" panose="05000000000000000000" pitchFamily="2" charset="2"/>
                        <a:buChar char="§"/>
                      </a:pPr>
                      <a:endParaRPr lang="en-SE" sz="500" dirty="0"/>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450740083"/>
                  </a:ext>
                </a:extLst>
              </a:tr>
              <a:tr h="504000">
                <a:tc>
                  <a:txBody>
                    <a:bodyPr/>
                    <a:lstStyle/>
                    <a:p>
                      <a:r>
                        <a:rPr lang="en-US" sz="1200" dirty="0" err="1"/>
                        <a:t>Xerclear</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GSK, SYB</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Herpes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Royalties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1450" indent="-171450">
                        <a:buFont typeface="Wingdings" panose="05000000000000000000" pitchFamily="2" charset="2"/>
                        <a:buChar char="§"/>
                      </a:pPr>
                      <a:r>
                        <a:rPr lang="en-US" sz="1200" dirty="0"/>
                        <a:t>Registration in China</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911208065"/>
                  </a:ext>
                </a:extLst>
              </a:tr>
              <a:tr h="619200">
                <a:tc>
                  <a:txBody>
                    <a:bodyPr/>
                    <a:lstStyle/>
                    <a:p>
                      <a:r>
                        <a:rPr lang="en-US" sz="1200" dirty="0" err="1"/>
                        <a:t>Remetinostat</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t>TBD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t>CTCL, </a:t>
                      </a:r>
                    </a:p>
                    <a:p>
                      <a:r>
                        <a:rPr lang="en-US" sz="1200" dirty="0"/>
                        <a:t>BCC, </a:t>
                      </a:r>
                    </a:p>
                    <a:p>
                      <a:r>
                        <a:rPr lang="en-US" sz="1200" dirty="0"/>
                        <a:t>SCC</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t>TBD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
                      </a:pPr>
                      <a:r>
                        <a:rPr lang="en-US" sz="1200" dirty="0"/>
                        <a:t>Partnering agreement</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0733965"/>
                  </a:ext>
                </a:extLst>
              </a:tr>
              <a:tr h="504000">
                <a:tc>
                  <a:txBody>
                    <a:bodyPr/>
                    <a:lstStyle/>
                    <a:p>
                      <a:r>
                        <a:rPr lang="en-US" sz="1200" dirty="0"/>
                        <a:t>MIV-711</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t>TBD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err="1"/>
                        <a:t>Osteoarthirtis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t>TBD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
                      </a:pPr>
                      <a:r>
                        <a:rPr lang="en-US" sz="1200" dirty="0"/>
                        <a:t>Partnering agreement</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2991806"/>
                  </a:ext>
                </a:extLst>
              </a:tr>
              <a:tr h="504000">
                <a:tc>
                  <a:txBody>
                    <a:bodyPr/>
                    <a:lstStyle/>
                    <a:p>
                      <a:r>
                        <a:rPr lang="en-US" sz="1200" dirty="0" err="1"/>
                        <a:t>Birinapant</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IGM Biosciences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Solid tumors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Milestones (up to $350m) &amp; royalties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1450" indent="-171450">
                        <a:buFont typeface="Wingdings" panose="05000000000000000000" pitchFamily="2" charset="2"/>
                        <a:buChar char="§"/>
                      </a:pPr>
                      <a:r>
                        <a:rPr lang="en-US" sz="1200" dirty="0"/>
                        <a:t>Selection of dose</a:t>
                      </a:r>
                    </a:p>
                    <a:p>
                      <a:pPr marL="171450" indent="-171450">
                        <a:buFont typeface="Wingdings" panose="05000000000000000000" pitchFamily="2" charset="2"/>
                        <a:buChar char="§"/>
                      </a:pPr>
                      <a:r>
                        <a:rPr lang="en-US" sz="1200" dirty="0"/>
                        <a:t>Expansion cohort(s)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555779651"/>
                  </a:ext>
                </a:extLst>
              </a:tr>
              <a:tr h="504000">
                <a:tc>
                  <a:txBody>
                    <a:bodyPr/>
                    <a:lstStyle/>
                    <a:p>
                      <a:r>
                        <a:rPr lang="en-US" sz="1200" dirty="0"/>
                        <a:t>USP-1</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Tango Therapeutics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Cancer</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Milestones &amp; royalties</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1450" indent="-171450">
                        <a:buFont typeface="Wingdings" panose="05000000000000000000" pitchFamily="2" charset="2"/>
                        <a:buChar char="§"/>
                      </a:pPr>
                      <a:r>
                        <a:rPr lang="en-US" sz="1200" dirty="0"/>
                        <a:t>CD Selection</a:t>
                      </a:r>
                    </a:p>
                    <a:p>
                      <a:pPr marL="171450" indent="-171450">
                        <a:buFont typeface="Wingdings" panose="05000000000000000000" pitchFamily="2" charset="2"/>
                        <a:buChar char="§"/>
                      </a:pPr>
                      <a:r>
                        <a:rPr lang="en-US" sz="1200" dirty="0"/>
                        <a:t>US IND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626062426"/>
                  </a:ext>
                </a:extLst>
              </a:tr>
              <a:tr h="504000">
                <a:tc>
                  <a:txBody>
                    <a:bodyPr/>
                    <a:lstStyle/>
                    <a:p>
                      <a:r>
                        <a:rPr lang="en-US" sz="1200" dirty="0"/>
                        <a:t>USP-7</a:t>
                      </a:r>
                      <a:endParaRPr lang="en-SE" sz="1200" dirty="0"/>
                    </a:p>
                  </a:txBody>
                  <a:tcPr marL="36000" marR="36000" marT="36000" marB="3600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err="1"/>
                        <a:t>Ubiquigent</a:t>
                      </a:r>
                      <a:r>
                        <a:rPr lang="en-US" sz="1200" dirty="0"/>
                        <a:t> Limited</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Cancer</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1200" dirty="0"/>
                        <a:t>Revenue share</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1450" indent="-171450">
                        <a:buFont typeface="Wingdings" panose="05000000000000000000" pitchFamily="2" charset="2"/>
                        <a:buChar char="§"/>
                      </a:pPr>
                      <a:r>
                        <a:rPr lang="en-US" sz="1200" dirty="0"/>
                        <a:t>Partnering agreement   for </a:t>
                      </a:r>
                      <a:r>
                        <a:rPr lang="en-US" sz="1200" dirty="0" err="1"/>
                        <a:t>Ubiquigent</a:t>
                      </a:r>
                      <a:r>
                        <a:rPr lang="en-US" sz="1200" dirty="0"/>
                        <a:t> </a:t>
                      </a:r>
                      <a:endParaRPr lang="en-SE" sz="1200" dirty="0"/>
                    </a:p>
                  </a:txBody>
                  <a:tcPr marL="36000" marR="36000" marT="36000" marB="3600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693980683"/>
                  </a:ext>
                </a:extLst>
              </a:tr>
            </a:tbl>
          </a:graphicData>
        </a:graphic>
      </p:graphicFrame>
      <p:sp>
        <p:nvSpPr>
          <p:cNvPr id="26" name="Rectangle: Rounded Corners 25">
            <a:extLst>
              <a:ext uri="{FF2B5EF4-FFF2-40B4-BE49-F238E27FC236}">
                <a16:creationId xmlns:a16="http://schemas.microsoft.com/office/drawing/2014/main" id="{6784D69B-8BAA-4DF1-8F19-C01230AD9911}"/>
              </a:ext>
            </a:extLst>
          </p:cNvPr>
          <p:cNvSpPr/>
          <p:nvPr/>
        </p:nvSpPr>
        <p:spPr>
          <a:xfrm>
            <a:off x="4156710" y="5594872"/>
            <a:ext cx="684000" cy="72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8" name="Rectangle: Rounded Corners 27">
            <a:extLst>
              <a:ext uri="{FF2B5EF4-FFF2-40B4-BE49-F238E27FC236}">
                <a16:creationId xmlns:a16="http://schemas.microsoft.com/office/drawing/2014/main" id="{111CC6CC-D48A-464C-A57A-2C88DCBFD32C}"/>
              </a:ext>
            </a:extLst>
          </p:cNvPr>
          <p:cNvSpPr/>
          <p:nvPr/>
        </p:nvSpPr>
        <p:spPr>
          <a:xfrm>
            <a:off x="4141470" y="5076712"/>
            <a:ext cx="684000" cy="72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0" name="Rectangle: Rounded Corners 29">
            <a:extLst>
              <a:ext uri="{FF2B5EF4-FFF2-40B4-BE49-F238E27FC236}">
                <a16:creationId xmlns:a16="http://schemas.microsoft.com/office/drawing/2014/main" id="{A4E83822-1DC1-4B93-9FF0-5C1672199BD7}"/>
              </a:ext>
            </a:extLst>
          </p:cNvPr>
          <p:cNvSpPr/>
          <p:nvPr/>
        </p:nvSpPr>
        <p:spPr>
          <a:xfrm>
            <a:off x="4141470" y="3320675"/>
            <a:ext cx="2196000" cy="90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1" name="Rectangle: Rounded Corners 30">
            <a:extLst>
              <a:ext uri="{FF2B5EF4-FFF2-40B4-BE49-F238E27FC236}">
                <a16:creationId xmlns:a16="http://schemas.microsoft.com/office/drawing/2014/main" id="{BC14306E-F5D2-4266-B94A-2F91EB095DDC}"/>
              </a:ext>
            </a:extLst>
          </p:cNvPr>
          <p:cNvSpPr/>
          <p:nvPr/>
        </p:nvSpPr>
        <p:spPr>
          <a:xfrm>
            <a:off x="4141470" y="3501650"/>
            <a:ext cx="2196000" cy="90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2" name="Rectangle: Rounded Corners 31">
            <a:extLst>
              <a:ext uri="{FF2B5EF4-FFF2-40B4-BE49-F238E27FC236}">
                <a16:creationId xmlns:a16="http://schemas.microsoft.com/office/drawing/2014/main" id="{5DE794C5-19A7-4EF8-839C-CB46B1C70D8D}"/>
              </a:ext>
            </a:extLst>
          </p:cNvPr>
          <p:cNvSpPr/>
          <p:nvPr/>
        </p:nvSpPr>
        <p:spPr>
          <a:xfrm>
            <a:off x="4141470" y="3682625"/>
            <a:ext cx="2196000" cy="90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3" name="Rectangle: Rounded Corners 32">
            <a:extLst>
              <a:ext uri="{FF2B5EF4-FFF2-40B4-BE49-F238E27FC236}">
                <a16:creationId xmlns:a16="http://schemas.microsoft.com/office/drawing/2014/main" id="{68D02BE1-307A-4D94-B2DB-E473F79DD0E3}"/>
              </a:ext>
            </a:extLst>
          </p:cNvPr>
          <p:cNvSpPr/>
          <p:nvPr/>
        </p:nvSpPr>
        <p:spPr>
          <a:xfrm>
            <a:off x="4141470" y="4063625"/>
            <a:ext cx="2196000" cy="90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4" name="Rectangle: Rounded Corners 33">
            <a:extLst>
              <a:ext uri="{FF2B5EF4-FFF2-40B4-BE49-F238E27FC236}">
                <a16:creationId xmlns:a16="http://schemas.microsoft.com/office/drawing/2014/main" id="{8CA11D41-B108-4121-BCE0-50412C640442}"/>
              </a:ext>
            </a:extLst>
          </p:cNvPr>
          <p:cNvSpPr/>
          <p:nvPr/>
        </p:nvSpPr>
        <p:spPr>
          <a:xfrm>
            <a:off x="4141470" y="2935865"/>
            <a:ext cx="3708000" cy="90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5" name="Rectangle: Rounded Corners 34">
            <a:extLst>
              <a:ext uri="{FF2B5EF4-FFF2-40B4-BE49-F238E27FC236}">
                <a16:creationId xmlns:a16="http://schemas.microsoft.com/office/drawing/2014/main" id="{57DABE9E-F3AF-4B4C-9923-2BF3774DF56F}"/>
              </a:ext>
            </a:extLst>
          </p:cNvPr>
          <p:cNvSpPr/>
          <p:nvPr/>
        </p:nvSpPr>
        <p:spPr>
          <a:xfrm>
            <a:off x="4141470" y="2095051"/>
            <a:ext cx="1440000" cy="72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6" name="Rectangle: Rounded Corners 35">
            <a:extLst>
              <a:ext uri="{FF2B5EF4-FFF2-40B4-BE49-F238E27FC236}">
                <a16:creationId xmlns:a16="http://schemas.microsoft.com/office/drawing/2014/main" id="{DF02C704-A69D-4B73-8DD0-88896CCB50D4}"/>
              </a:ext>
            </a:extLst>
          </p:cNvPr>
          <p:cNvSpPr/>
          <p:nvPr/>
        </p:nvSpPr>
        <p:spPr>
          <a:xfrm>
            <a:off x="4141470" y="2281741"/>
            <a:ext cx="720000" cy="72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6" name="Rectangle: Rounded Corners 15">
            <a:extLst>
              <a:ext uri="{FF2B5EF4-FFF2-40B4-BE49-F238E27FC236}">
                <a16:creationId xmlns:a16="http://schemas.microsoft.com/office/drawing/2014/main" id="{6D2DDA2E-D5C6-4452-817A-45CA2A1B8BB0}"/>
              </a:ext>
            </a:extLst>
          </p:cNvPr>
          <p:cNvSpPr/>
          <p:nvPr/>
        </p:nvSpPr>
        <p:spPr>
          <a:xfrm>
            <a:off x="689272" y="6026509"/>
            <a:ext cx="144000" cy="720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7" name="Rectangle: Rounded Corners 16">
            <a:extLst>
              <a:ext uri="{FF2B5EF4-FFF2-40B4-BE49-F238E27FC236}">
                <a16:creationId xmlns:a16="http://schemas.microsoft.com/office/drawing/2014/main" id="{75AD5C89-503B-4DED-B0DA-1782E9E51EC7}"/>
              </a:ext>
            </a:extLst>
          </p:cNvPr>
          <p:cNvSpPr/>
          <p:nvPr/>
        </p:nvSpPr>
        <p:spPr>
          <a:xfrm>
            <a:off x="689272" y="6199795"/>
            <a:ext cx="144000" cy="72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TextBox 1">
            <a:extLst>
              <a:ext uri="{FF2B5EF4-FFF2-40B4-BE49-F238E27FC236}">
                <a16:creationId xmlns:a16="http://schemas.microsoft.com/office/drawing/2014/main" id="{8D4E6CE3-9BF4-454A-9FC1-ABF80D29B9E7}"/>
              </a:ext>
            </a:extLst>
          </p:cNvPr>
          <p:cNvSpPr txBox="1"/>
          <p:nvPr/>
        </p:nvSpPr>
        <p:spPr>
          <a:xfrm>
            <a:off x="833272" y="5954787"/>
            <a:ext cx="2814917" cy="215444"/>
          </a:xfrm>
          <a:prstGeom prst="rect">
            <a:avLst/>
          </a:prstGeom>
          <a:noFill/>
        </p:spPr>
        <p:txBody>
          <a:bodyPr wrap="squar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Roboto Light" pitchFamily="2" charset="0"/>
                <a:ea typeface="+mn-ea"/>
                <a:cs typeface="+mn-cs"/>
              </a:rPr>
              <a:t>Projects developed by </a:t>
            </a:r>
            <a:r>
              <a:rPr kumimoji="0" lang="en-US" sz="800" b="0" i="0" u="none" strike="noStrike" kern="1200" cap="none" spc="0" normalizeH="0" baseline="0" noProof="0" dirty="0" err="1">
                <a:ln>
                  <a:noFill/>
                </a:ln>
                <a:solidFill>
                  <a:srgbClr val="000000"/>
                </a:solidFill>
                <a:effectLst/>
                <a:uLnTx/>
                <a:uFillTx/>
                <a:latin typeface="Roboto Light" pitchFamily="2" charset="0"/>
                <a:ea typeface="+mn-ea"/>
                <a:cs typeface="+mn-cs"/>
              </a:rPr>
              <a:t>Medivir</a:t>
            </a:r>
            <a:endParaRPr kumimoji="0" lang="en-SE" sz="8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19" name="TextBox 18">
            <a:extLst>
              <a:ext uri="{FF2B5EF4-FFF2-40B4-BE49-F238E27FC236}">
                <a16:creationId xmlns:a16="http://schemas.microsoft.com/office/drawing/2014/main" id="{D639A896-74B0-43AA-A03B-ACD4EE7CE3C9}"/>
              </a:ext>
            </a:extLst>
          </p:cNvPr>
          <p:cNvSpPr txBox="1"/>
          <p:nvPr/>
        </p:nvSpPr>
        <p:spPr>
          <a:xfrm>
            <a:off x="833272" y="6128073"/>
            <a:ext cx="2814917" cy="215444"/>
          </a:xfrm>
          <a:prstGeom prst="rect">
            <a:avLst/>
          </a:prstGeom>
          <a:noFill/>
        </p:spPr>
        <p:txBody>
          <a:bodyPr wrap="squar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Roboto Light" pitchFamily="2" charset="0"/>
                <a:ea typeface="+mn-ea"/>
                <a:cs typeface="+mn-cs"/>
              </a:rPr>
              <a:t>Projects developed by external partner </a:t>
            </a:r>
            <a:endParaRPr kumimoji="0" lang="en-SE" sz="800" b="0" i="0" u="none" strike="noStrike" kern="1200" cap="none" spc="0" normalizeH="0" baseline="0" noProof="0" dirty="0">
              <a:ln>
                <a:noFill/>
              </a:ln>
              <a:solidFill>
                <a:srgbClr val="000000"/>
              </a:solidFill>
              <a:effectLst/>
              <a:uLnTx/>
              <a:uFillTx/>
              <a:latin typeface="Roboto Light" pitchFamily="2" charset="0"/>
              <a:ea typeface="+mn-ea"/>
              <a:cs typeface="+mn-cs"/>
            </a:endParaRPr>
          </a:p>
        </p:txBody>
      </p:sp>
      <p:sp>
        <p:nvSpPr>
          <p:cNvPr id="18" name="Rectangle: Rounded Corners 17">
            <a:extLst>
              <a:ext uri="{FF2B5EF4-FFF2-40B4-BE49-F238E27FC236}">
                <a16:creationId xmlns:a16="http://schemas.microsoft.com/office/drawing/2014/main" id="{B9959713-D353-4458-83F8-B6E3495A8BFC}"/>
              </a:ext>
            </a:extLst>
          </p:cNvPr>
          <p:cNvSpPr/>
          <p:nvPr/>
        </p:nvSpPr>
        <p:spPr>
          <a:xfrm>
            <a:off x="4859370" y="4577602"/>
            <a:ext cx="720000" cy="72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0" name="Rectangle: Rounded Corners 19">
            <a:extLst>
              <a:ext uri="{FF2B5EF4-FFF2-40B4-BE49-F238E27FC236}">
                <a16:creationId xmlns:a16="http://schemas.microsoft.com/office/drawing/2014/main" id="{F7A9F99D-12BE-4058-A98D-012359DB8A3D}"/>
              </a:ext>
            </a:extLst>
          </p:cNvPr>
          <p:cNvSpPr/>
          <p:nvPr/>
        </p:nvSpPr>
        <p:spPr>
          <a:xfrm>
            <a:off x="4859370" y="2281741"/>
            <a:ext cx="1152000" cy="720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9" name="Rectangle: Rounded Corners 28">
            <a:extLst>
              <a:ext uri="{FF2B5EF4-FFF2-40B4-BE49-F238E27FC236}">
                <a16:creationId xmlns:a16="http://schemas.microsoft.com/office/drawing/2014/main" id="{E6746C04-F99C-4E47-B481-11EAE78BF4E6}"/>
              </a:ext>
            </a:extLst>
          </p:cNvPr>
          <p:cNvSpPr/>
          <p:nvPr/>
        </p:nvSpPr>
        <p:spPr>
          <a:xfrm>
            <a:off x="4141470" y="4577602"/>
            <a:ext cx="720000" cy="720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3" name="Rectangle 2">
            <a:extLst>
              <a:ext uri="{FF2B5EF4-FFF2-40B4-BE49-F238E27FC236}">
                <a16:creationId xmlns:a16="http://schemas.microsoft.com/office/drawing/2014/main" id="{8AC4BD12-7996-490C-8565-05D832B504CC}"/>
              </a:ext>
            </a:extLst>
          </p:cNvPr>
          <p:cNvSpPr/>
          <p:nvPr/>
        </p:nvSpPr>
        <p:spPr>
          <a:xfrm>
            <a:off x="655601" y="1977658"/>
            <a:ext cx="10872000" cy="504000"/>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Tree>
    <p:extLst>
      <p:ext uri="{BB962C8B-B14F-4D97-AF65-F5344CB8AC3E}">
        <p14:creationId xmlns:p14="http://schemas.microsoft.com/office/powerpoint/2010/main" val="326187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78DA3C-862A-47A7-9A13-CD7E8E4D3676}"/>
              </a:ext>
            </a:extLst>
          </p:cNvPr>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sv-SE" sz="900" b="0" i="0" u="none" strike="noStrike" kern="1200" cap="all"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4" name="Slide Number Placeholder 3">
            <a:extLst>
              <a:ext uri="{FF2B5EF4-FFF2-40B4-BE49-F238E27FC236}">
                <a16:creationId xmlns:a16="http://schemas.microsoft.com/office/drawing/2014/main" id="{BE3F8A43-93FD-42C8-9B33-1DB2C098C905}"/>
              </a:ext>
            </a:extLst>
          </p:cNvPr>
          <p:cNvSpPr>
            <a:spLocks noGrp="1"/>
          </p:cNvSpPr>
          <p:nvPr>
            <p:ph type="sldNum" sz="quarter" idx="11"/>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fld id="{FC2A35AE-FA67-423E-80EC-3FB2B6365689}" type="slidenum">
              <a:rPr kumimoji="0" lang="sv-SE" sz="900" b="0" i="0" u="none" strike="noStrike" kern="1200" cap="none" spc="0" normalizeH="0" baseline="0" noProof="0" smtClean="0">
                <a:ln>
                  <a:noFill/>
                </a:ln>
                <a:solidFill>
                  <a:prstClr val="white"/>
                </a:solidFill>
                <a:effectLst/>
                <a:uLnTx/>
                <a:uFillTx/>
                <a:latin typeface="Roboto Light" panose="02000000000000000000" pitchFamily="2" charset="0"/>
                <a:ea typeface="Roboto Light" panose="02000000000000000000" pitchFamily="2" charset="0"/>
                <a:cs typeface="+mn-cs"/>
              </a:rPr>
              <a:pPr marL="0" marR="0" lvl="0" indent="0" algn="l" defTabSz="914265" rtl="0" eaLnBrk="1" fontAlgn="auto" latinLnBrk="0" hangingPunct="1">
                <a:lnSpc>
                  <a:spcPct val="100000"/>
                </a:lnSpc>
                <a:spcBef>
                  <a:spcPts val="0"/>
                </a:spcBef>
                <a:spcAft>
                  <a:spcPts val="0"/>
                </a:spcAft>
                <a:buClrTx/>
                <a:buSzTx/>
                <a:buFontTx/>
                <a:buNone/>
                <a:tabLst/>
                <a:defRPr/>
              </a:pPr>
              <a:t>6</a:t>
            </a:fld>
            <a:endParaRPr kumimoji="0" lang="sv-SE" sz="9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2" name="Title 1">
            <a:extLst>
              <a:ext uri="{FF2B5EF4-FFF2-40B4-BE49-F238E27FC236}">
                <a16:creationId xmlns:a16="http://schemas.microsoft.com/office/drawing/2014/main" id="{77BB250F-0608-4B36-9CA7-6F0D8D26F74C}"/>
              </a:ext>
            </a:extLst>
          </p:cNvPr>
          <p:cNvSpPr>
            <a:spLocks noGrp="1"/>
          </p:cNvSpPr>
          <p:nvPr>
            <p:ph type="title" idx="4294967295"/>
          </p:nvPr>
        </p:nvSpPr>
        <p:spPr>
          <a:xfrm>
            <a:off x="1156425" y="2277397"/>
            <a:ext cx="10911528" cy="1371600"/>
          </a:xfrm>
        </p:spPr>
        <p:txBody>
          <a:bodyPr/>
          <a:lstStyle/>
          <a:p>
            <a:r>
              <a:rPr lang="sv-SE" sz="5000" dirty="0" err="1"/>
              <a:t>Fostrox</a:t>
            </a:r>
            <a:r>
              <a:rPr lang="sv-SE" sz="5000" dirty="0"/>
              <a:t> – </a:t>
            </a:r>
            <a:r>
              <a:rPr lang="sv-SE" sz="4000" i="1" dirty="0"/>
              <a:t>for the treatment of liver cancer</a:t>
            </a:r>
          </a:p>
        </p:txBody>
      </p:sp>
    </p:spTree>
    <p:extLst>
      <p:ext uri="{BB962C8B-B14F-4D97-AF65-F5344CB8AC3E}">
        <p14:creationId xmlns:p14="http://schemas.microsoft.com/office/powerpoint/2010/main" val="2591037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a:xfrm>
            <a:off x="685801" y="504826"/>
            <a:ext cx="10643050" cy="923464"/>
          </a:xfrm>
        </p:spPr>
        <p:txBody>
          <a:bodyPr/>
          <a:lstStyle/>
          <a:p>
            <a:pPr eaLnBrk="1" hangingPunct="1"/>
            <a:r>
              <a:rPr lang="sv-SE" altLang="sv-SE" sz="2800" dirty="0"/>
              <a:t>HCC is a </a:t>
            </a:r>
            <a:r>
              <a:rPr lang="sv-SE" altLang="sv-SE" sz="2800" dirty="0" err="1"/>
              <a:t>significantly</a:t>
            </a:r>
            <a:r>
              <a:rPr lang="sv-SE" altLang="sv-SE" sz="2800" dirty="0"/>
              <a:t> </a:t>
            </a:r>
            <a:r>
              <a:rPr lang="sv-SE" altLang="sv-SE" sz="2800" dirty="0" err="1"/>
              <a:t>growing</a:t>
            </a:r>
            <a:r>
              <a:rPr lang="sv-SE" altLang="sv-SE" sz="2800" dirty="0"/>
              <a:t> market </a:t>
            </a:r>
            <a:r>
              <a:rPr lang="sv-SE" altLang="sv-SE" sz="2800" dirty="0" err="1"/>
              <a:t>with</a:t>
            </a:r>
            <a:r>
              <a:rPr lang="sv-SE" altLang="sv-SE" sz="2800" dirty="0"/>
              <a:t> </a:t>
            </a:r>
            <a:r>
              <a:rPr lang="sv-SE" altLang="sv-SE" sz="2800" dirty="0" err="1"/>
              <a:t>large</a:t>
            </a:r>
            <a:r>
              <a:rPr lang="sv-SE" altLang="sv-SE" sz="2800" dirty="0"/>
              <a:t> </a:t>
            </a:r>
            <a:r>
              <a:rPr lang="sv-SE" altLang="sv-SE" sz="2800" dirty="0" err="1"/>
              <a:t>unmet</a:t>
            </a:r>
            <a:r>
              <a:rPr lang="sv-SE" altLang="sv-SE" sz="2800" dirty="0"/>
              <a:t> </a:t>
            </a:r>
            <a:r>
              <a:rPr lang="sv-SE" altLang="sv-SE" sz="2800" dirty="0" err="1"/>
              <a:t>need</a:t>
            </a:r>
            <a:endParaRPr lang="sv-SE" altLang="sv-SE" sz="2800" dirty="0"/>
          </a:p>
        </p:txBody>
      </p:sp>
      <p:sp>
        <p:nvSpPr>
          <p:cNvPr id="3" name="Footer Placeholder 2"/>
          <p:cNvSpPr>
            <a:spLocks noGrp="1"/>
          </p:cNvSpPr>
          <p:nvPr>
            <p:ph type="ftr" sz="quarter" idx="10"/>
          </p:nvPr>
        </p:nvSpPr>
        <p:spPr>
          <a:xfrm>
            <a:off x="685800" y="6194425"/>
            <a:ext cx="5810693" cy="514719"/>
          </a:xfrm>
        </p:spPr>
        <p:txBody>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900" b="0" i="0" u="none" strike="noStrike" kern="1200" cap="all" spc="0" normalizeH="0" baseline="30000" noProof="0">
                <a:ln>
                  <a:noFill/>
                </a:ln>
                <a:solidFill>
                  <a:srgbClr val="111820"/>
                </a:solidFill>
                <a:effectLst/>
                <a:uLnTx/>
                <a:uFillTx/>
                <a:latin typeface="Roboto Light"/>
                <a:ea typeface="Roboto Light"/>
                <a:cs typeface="+mn-cs"/>
              </a:rPr>
              <a:t>1</a:t>
            </a:r>
            <a:r>
              <a:rPr kumimoji="0" lang="en-GB" sz="900" b="0" i="0" u="none" strike="noStrike" kern="1200" cap="none" spc="0" normalizeH="0" baseline="0" noProof="0">
                <a:ln>
                  <a:noFill/>
                </a:ln>
                <a:solidFill>
                  <a:srgbClr val="000000"/>
                </a:solidFill>
                <a:effectLst/>
                <a:uLnTx/>
                <a:uFillTx/>
                <a:latin typeface="Roboto Light" pitchFamily="2" charset="0"/>
                <a:ea typeface="Roboto Light" panose="02000000000000000000" pitchFamily="2" charset="0"/>
                <a:cs typeface="+mn-cs"/>
              </a:rPr>
              <a:t>(</a:t>
            </a:r>
            <a:r>
              <a:rPr kumimoji="0" lang="en-GB" sz="900" b="0" i="0" u="none" strike="noStrike" kern="1200" cap="none" spc="0" normalizeH="0" baseline="0" noProof="0">
                <a:ln>
                  <a:noFill/>
                </a:ln>
                <a:solidFill>
                  <a:srgbClr val="000000"/>
                </a:solidFill>
                <a:effectLst/>
                <a:uLnTx/>
                <a:uFillTx/>
                <a:latin typeface="Roboto Light" pitchFamily="2" charset="0"/>
                <a:ea typeface="Roboto Light" panose="02000000000000000000" pitchFamily="2" charset="0"/>
                <a:cs typeface="+mn-cs"/>
                <a:hlinkClick r:id="rId2"/>
              </a:rPr>
              <a:t>https://seer.cancer.gov/statfacts/html/livibd.htm</a:t>
            </a:r>
            <a:r>
              <a:rPr kumimoji="0" lang="en-GB" sz="900" b="0" i="0" u="none" strike="noStrike" kern="1200" cap="none" spc="0" normalizeH="0" baseline="0" noProof="0">
                <a:ln>
                  <a:noFill/>
                </a:ln>
                <a:solidFill>
                  <a:srgbClr val="000000"/>
                </a:solidFill>
                <a:effectLst/>
                <a:uLnTx/>
                <a:uFillTx/>
                <a:latin typeface="Roboto Light" pitchFamily="2" charset="0"/>
                <a:ea typeface="Roboto Light" panose="02000000000000000000" pitchFamily="2" charset="0"/>
                <a:cs typeface="+mn-cs"/>
              </a:rPr>
              <a:t>)</a:t>
            </a:r>
          </a:p>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900" b="0" i="0" u="none" strike="noStrike" kern="1200" cap="all" spc="0" normalizeH="0" baseline="30000" noProof="0">
                <a:ln>
                  <a:noFill/>
                </a:ln>
                <a:solidFill>
                  <a:srgbClr val="111820"/>
                </a:solidFill>
                <a:effectLst/>
                <a:uLnTx/>
                <a:uFillTx/>
                <a:latin typeface="Roboto Light"/>
                <a:ea typeface="Roboto Light"/>
                <a:cs typeface="+mn-cs"/>
              </a:rPr>
              <a:t>2. </a:t>
            </a:r>
            <a:r>
              <a:rPr kumimoji="0" lang="en-US" sz="900" b="0" i="0" u="none" strike="noStrike" kern="1200" cap="none" spc="0" normalizeH="0" baseline="0" noProof="0" err="1">
                <a:ln>
                  <a:noFill/>
                </a:ln>
                <a:solidFill>
                  <a:srgbClr val="111820"/>
                </a:solidFill>
                <a:effectLst/>
                <a:uLnTx/>
                <a:uFillTx/>
                <a:latin typeface="Roboto Light"/>
                <a:ea typeface="Roboto Light"/>
                <a:cs typeface="+mn-cs"/>
              </a:rPr>
              <a:t>Sayiner</a:t>
            </a:r>
            <a:r>
              <a:rPr kumimoji="0" lang="en-US" sz="900" b="0" i="0" u="none" strike="noStrike" kern="1200" cap="none" spc="0" normalizeH="0" baseline="0" noProof="0">
                <a:ln>
                  <a:noFill/>
                </a:ln>
                <a:solidFill>
                  <a:srgbClr val="111820"/>
                </a:solidFill>
                <a:effectLst/>
                <a:uLnTx/>
                <a:uFillTx/>
                <a:latin typeface="Roboto Light"/>
                <a:ea typeface="Roboto Light"/>
                <a:cs typeface="+mn-cs"/>
              </a:rPr>
              <a:t> M, et al. Digestive Diseases and Sciences. 2019; 64: 910-917</a:t>
            </a:r>
          </a:p>
        </p:txBody>
      </p:sp>
      <p:sp>
        <p:nvSpPr>
          <p:cNvPr id="2150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eaLnBrk="0" fontAlgn="base" hangingPunct="0">
              <a:spcBef>
                <a:spcPct val="0"/>
              </a:spcBef>
              <a:spcAft>
                <a:spcPct val="0"/>
              </a:spcAft>
              <a:defRPr>
                <a:solidFill>
                  <a:schemeClr val="tx1"/>
                </a:solidFill>
                <a:latin typeface="Roboto Light" pitchFamily="2" charset="0"/>
              </a:defRPr>
            </a:lvl6pPr>
            <a:lvl7pPr marL="2971800" indent="-228600" defTabSz="912813" eaLnBrk="0" fontAlgn="base" hangingPunct="0">
              <a:spcBef>
                <a:spcPct val="0"/>
              </a:spcBef>
              <a:spcAft>
                <a:spcPct val="0"/>
              </a:spcAft>
              <a:defRPr>
                <a:solidFill>
                  <a:schemeClr val="tx1"/>
                </a:solidFill>
                <a:latin typeface="Roboto Light" pitchFamily="2" charset="0"/>
              </a:defRPr>
            </a:lvl7pPr>
            <a:lvl8pPr marL="3429000" indent="-228600" defTabSz="912813" eaLnBrk="0" fontAlgn="base" hangingPunct="0">
              <a:spcBef>
                <a:spcPct val="0"/>
              </a:spcBef>
              <a:spcAft>
                <a:spcPct val="0"/>
              </a:spcAft>
              <a:defRPr>
                <a:solidFill>
                  <a:schemeClr val="tx1"/>
                </a:solidFill>
                <a:latin typeface="Roboto Light" pitchFamily="2" charset="0"/>
              </a:defRPr>
            </a:lvl8pPr>
            <a:lvl9pPr marL="3886200" indent="-228600" defTabSz="912813" eaLnBrk="0" fontAlgn="base" hangingPunct="0">
              <a:spcBef>
                <a:spcPct val="0"/>
              </a:spcBef>
              <a:spcAft>
                <a:spcPct val="0"/>
              </a:spcAft>
              <a:defRPr>
                <a:solidFill>
                  <a:schemeClr val="tx1"/>
                </a:solidFill>
                <a:latin typeface="Roboto Light" pitchFamily="2"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fld id="{89242E56-439F-4B59-BF3F-FAE893747B4B}" type="slidenum">
              <a:rPr kumimoji="0" lang="sv-SE" altLang="sv-SE" sz="900" b="0" i="0" u="none" strike="noStrike" kern="1200" cap="none" spc="0" normalizeH="0" baseline="0" noProof="0" smtClean="0">
                <a:ln>
                  <a:noFill/>
                </a:ln>
                <a:solidFill>
                  <a:srgbClr val="111820"/>
                </a:solidFill>
                <a:effectLst/>
                <a:uLnTx/>
                <a:uFillTx/>
                <a:latin typeface="Roboto Light" pitchFamily="2" charset="0"/>
                <a:ea typeface="Roboto Light" panose="02000000000000000000" pitchFamily="2" charset="0"/>
                <a:cs typeface="Roboto Light" pitchFamily="2" charset="0"/>
              </a:rPr>
              <a:pPr marL="0" marR="0" lvl="0" indent="0" algn="l" defTabSz="912813" rtl="0" eaLnBrk="1" fontAlgn="base" latinLnBrk="0" hangingPunct="1">
                <a:lnSpc>
                  <a:spcPct val="100000"/>
                </a:lnSpc>
                <a:spcBef>
                  <a:spcPct val="0"/>
                </a:spcBef>
                <a:spcAft>
                  <a:spcPct val="0"/>
                </a:spcAft>
                <a:buClrTx/>
                <a:buSzTx/>
                <a:buFontTx/>
                <a:buNone/>
                <a:tabLst/>
                <a:defRPr/>
              </a:pPr>
              <a:t>7</a:t>
            </a:fld>
            <a:endParaRPr kumimoji="0" lang="sv-SE" altLang="sv-SE" sz="900" b="0" i="0" u="none" strike="noStrike" kern="1200" cap="none" spc="0" normalizeH="0" baseline="0" noProof="0">
              <a:ln>
                <a:noFill/>
              </a:ln>
              <a:solidFill>
                <a:srgbClr val="111820"/>
              </a:solidFill>
              <a:effectLst/>
              <a:uLnTx/>
              <a:uFillTx/>
              <a:latin typeface="Roboto Light" pitchFamily="2" charset="0"/>
              <a:ea typeface="Roboto Light" panose="02000000000000000000" pitchFamily="2" charset="0"/>
              <a:cs typeface="Roboto Light" pitchFamily="2" charset="0"/>
            </a:endParaRPr>
          </a:p>
        </p:txBody>
      </p:sp>
      <p:sp>
        <p:nvSpPr>
          <p:cNvPr id="15" name="Oval 14">
            <a:extLst>
              <a:ext uri="{FF2B5EF4-FFF2-40B4-BE49-F238E27FC236}">
                <a16:creationId xmlns:a16="http://schemas.microsoft.com/office/drawing/2014/main" id="{A7FC4795-B85B-49F1-B92E-26FE70D0E931}"/>
              </a:ext>
            </a:extLst>
          </p:cNvPr>
          <p:cNvSpPr/>
          <p:nvPr/>
        </p:nvSpPr>
        <p:spPr>
          <a:xfrm>
            <a:off x="11484692" y="278307"/>
            <a:ext cx="648000" cy="6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5" name="Graphic 4" descr="Money with solid fill">
            <a:extLst>
              <a:ext uri="{FF2B5EF4-FFF2-40B4-BE49-F238E27FC236}">
                <a16:creationId xmlns:a16="http://schemas.microsoft.com/office/drawing/2014/main" id="{F32D90E8-8A89-401D-B671-A70D849DA2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92692" y="386307"/>
            <a:ext cx="432000" cy="432000"/>
          </a:xfrm>
          <a:prstGeom prst="rect">
            <a:avLst/>
          </a:prstGeom>
        </p:spPr>
      </p:pic>
      <p:sp>
        <p:nvSpPr>
          <p:cNvPr id="19" name="TextBox 18">
            <a:extLst>
              <a:ext uri="{FF2B5EF4-FFF2-40B4-BE49-F238E27FC236}">
                <a16:creationId xmlns:a16="http://schemas.microsoft.com/office/drawing/2014/main" id="{818121C5-5667-45D5-91EB-78B58B200DB1}"/>
              </a:ext>
            </a:extLst>
          </p:cNvPr>
          <p:cNvSpPr txBox="1"/>
          <p:nvPr/>
        </p:nvSpPr>
        <p:spPr>
          <a:xfrm>
            <a:off x="685800" y="1794896"/>
            <a:ext cx="5349541" cy="338554"/>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Roboto Light" pitchFamily="2" charset="0"/>
                <a:ea typeface="+mn-ea"/>
                <a:cs typeface="+mn-cs"/>
              </a:rPr>
              <a:t>HCC market estimated to grow almost five-fold until 2029</a:t>
            </a:r>
          </a:p>
        </p:txBody>
      </p:sp>
      <p:sp>
        <p:nvSpPr>
          <p:cNvPr id="21" name="TextBox 20">
            <a:extLst>
              <a:ext uri="{FF2B5EF4-FFF2-40B4-BE49-F238E27FC236}">
                <a16:creationId xmlns:a16="http://schemas.microsoft.com/office/drawing/2014/main" id="{125CC7FE-5BE5-4590-A813-AFFFD645AA0E}"/>
              </a:ext>
            </a:extLst>
          </p:cNvPr>
          <p:cNvSpPr txBox="1"/>
          <p:nvPr/>
        </p:nvSpPr>
        <p:spPr>
          <a:xfrm>
            <a:off x="6436681" y="1794896"/>
            <a:ext cx="5052986" cy="338554"/>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Roboto Light" pitchFamily="2" charset="0"/>
                <a:ea typeface="+mn-ea"/>
                <a:cs typeface="+mn-cs"/>
              </a:rPr>
              <a:t>Despite recent advancements, unmet need is still high </a:t>
            </a:r>
          </a:p>
        </p:txBody>
      </p:sp>
      <p:cxnSp>
        <p:nvCxnSpPr>
          <p:cNvPr id="4" name="Straight Connector 3">
            <a:extLst>
              <a:ext uri="{FF2B5EF4-FFF2-40B4-BE49-F238E27FC236}">
                <a16:creationId xmlns:a16="http://schemas.microsoft.com/office/drawing/2014/main" id="{85F0D0C8-9E51-473B-BFEC-E7742007BCD4}"/>
              </a:ext>
            </a:extLst>
          </p:cNvPr>
          <p:cNvCxnSpPr>
            <a:cxnSpLocks/>
          </p:cNvCxnSpPr>
          <p:nvPr/>
        </p:nvCxnSpPr>
        <p:spPr>
          <a:xfrm>
            <a:off x="685800" y="2154716"/>
            <a:ext cx="54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2213107-F399-4242-B39B-29A775705D29}"/>
              </a:ext>
            </a:extLst>
          </p:cNvPr>
          <p:cNvCxnSpPr>
            <a:cxnSpLocks/>
          </p:cNvCxnSpPr>
          <p:nvPr/>
        </p:nvCxnSpPr>
        <p:spPr>
          <a:xfrm>
            <a:off x="6436681" y="2154716"/>
            <a:ext cx="540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40DAB9E-2A68-424F-B199-F3890FAE031D}"/>
              </a:ext>
            </a:extLst>
          </p:cNvPr>
          <p:cNvSpPr txBox="1"/>
          <p:nvPr/>
        </p:nvSpPr>
        <p:spPr>
          <a:xfrm>
            <a:off x="685800" y="6083547"/>
            <a:ext cx="2533186" cy="267253"/>
          </a:xfrm>
          <a:prstGeom prst="rect">
            <a:avLst/>
          </a:prstGeom>
          <a:noFill/>
        </p:spPr>
        <p:txBody>
          <a:bodyPr wrap="square" rtlCol="0">
            <a:spAutoFit/>
          </a:bodyPr>
          <a:lstStyle/>
          <a:p>
            <a:pPr marL="0" marR="0" lvl="0" indent="0" algn="l" defTabSz="912813" rtl="0" eaLnBrk="0" fontAlgn="base" latinLnBrk="0" hangingPunct="0">
              <a:lnSpc>
                <a:spcPct val="11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Roboto Light" pitchFamily="2" charset="0"/>
                <a:ea typeface="+mn-ea"/>
                <a:cs typeface="+mn-cs"/>
              </a:rPr>
              <a:t>Source: </a:t>
            </a:r>
            <a:r>
              <a:rPr kumimoji="0" lang="en-GB" sz="1100" b="0" i="0" u="none" strike="noStrike" kern="1200" cap="none" spc="0" normalizeH="0" baseline="0" noProof="0" err="1">
                <a:ln>
                  <a:noFill/>
                </a:ln>
                <a:solidFill>
                  <a:srgbClr val="000000"/>
                </a:solidFill>
                <a:effectLst/>
                <a:uLnTx/>
                <a:uFillTx/>
                <a:latin typeface="Roboto Light" pitchFamily="2" charset="0"/>
                <a:ea typeface="+mn-ea"/>
                <a:cs typeface="+mn-cs"/>
              </a:rPr>
              <a:t>GlobalData</a:t>
            </a:r>
            <a:r>
              <a:rPr kumimoji="0" lang="en-GB" sz="1100" b="0" i="0" u="none" strike="noStrike" kern="1200" cap="none" spc="0" normalizeH="0" baseline="0" noProof="0">
                <a:ln>
                  <a:noFill/>
                </a:ln>
                <a:solidFill>
                  <a:srgbClr val="000000"/>
                </a:solidFill>
                <a:effectLst/>
                <a:uLnTx/>
                <a:uFillTx/>
                <a:latin typeface="Roboto Light" pitchFamily="2" charset="0"/>
                <a:ea typeface="+mn-ea"/>
                <a:cs typeface="+mn-cs"/>
              </a:rPr>
              <a:t> 2021</a:t>
            </a:r>
          </a:p>
        </p:txBody>
      </p:sp>
      <p:grpSp>
        <p:nvGrpSpPr>
          <p:cNvPr id="18" name="Group 17">
            <a:extLst>
              <a:ext uri="{FF2B5EF4-FFF2-40B4-BE49-F238E27FC236}">
                <a16:creationId xmlns:a16="http://schemas.microsoft.com/office/drawing/2014/main" id="{61FB8BDC-D4B2-42B1-B411-951437E6AF1F}"/>
              </a:ext>
            </a:extLst>
          </p:cNvPr>
          <p:cNvGrpSpPr/>
          <p:nvPr/>
        </p:nvGrpSpPr>
        <p:grpSpPr>
          <a:xfrm>
            <a:off x="685800" y="2274593"/>
            <a:ext cx="5351145" cy="3799938"/>
            <a:chOff x="764202" y="1686584"/>
            <a:chExt cx="4821069" cy="3684345"/>
          </a:xfrm>
        </p:grpSpPr>
        <p:graphicFrame>
          <p:nvGraphicFramePr>
            <p:cNvPr id="20" name="Chart 19">
              <a:extLst>
                <a:ext uri="{FF2B5EF4-FFF2-40B4-BE49-F238E27FC236}">
                  <a16:creationId xmlns:a16="http://schemas.microsoft.com/office/drawing/2014/main" id="{0E827156-A2C5-460F-B4A2-1739F36D0FBA}"/>
                </a:ext>
              </a:extLst>
            </p:cNvPr>
            <p:cNvGraphicFramePr>
              <a:graphicFrameLocks/>
            </p:cNvGraphicFramePr>
            <p:nvPr/>
          </p:nvGraphicFramePr>
          <p:xfrm>
            <a:off x="764202" y="1686584"/>
            <a:ext cx="4821069" cy="3684345"/>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a:extLst>
                <a:ext uri="{FF2B5EF4-FFF2-40B4-BE49-F238E27FC236}">
                  <a16:creationId xmlns:a16="http://schemas.microsoft.com/office/drawing/2014/main" id="{DC31D4B1-F8E3-488D-B8AB-D7B77CE6C748}"/>
                </a:ext>
              </a:extLst>
            </p:cNvPr>
            <p:cNvSpPr txBox="1"/>
            <p:nvPr/>
          </p:nvSpPr>
          <p:spPr>
            <a:xfrm>
              <a:off x="1689983" y="3874691"/>
              <a:ext cx="662361" cy="307777"/>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Light" pitchFamily="2" charset="0"/>
                  <a:ea typeface="+mn-ea"/>
                  <a:cs typeface="+mn-cs"/>
                </a:rPr>
                <a:t>$1.1B</a:t>
              </a:r>
            </a:p>
          </p:txBody>
        </p:sp>
        <p:sp>
          <p:nvSpPr>
            <p:cNvPr id="24" name="TextBox 23">
              <a:extLst>
                <a:ext uri="{FF2B5EF4-FFF2-40B4-BE49-F238E27FC236}">
                  <a16:creationId xmlns:a16="http://schemas.microsoft.com/office/drawing/2014/main" id="{2AC3B767-DD63-4DEE-8F92-67877D40101C}"/>
                </a:ext>
              </a:extLst>
            </p:cNvPr>
            <p:cNvSpPr txBox="1"/>
            <p:nvPr/>
          </p:nvSpPr>
          <p:spPr>
            <a:xfrm>
              <a:off x="3946188" y="2107430"/>
              <a:ext cx="662361" cy="307777"/>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Light" pitchFamily="2" charset="0"/>
                  <a:ea typeface="+mn-ea"/>
                  <a:cs typeface="+mn-cs"/>
                </a:rPr>
                <a:t>$5.3B</a:t>
              </a:r>
            </a:p>
          </p:txBody>
        </p:sp>
        <p:sp>
          <p:nvSpPr>
            <p:cNvPr id="25" name="TextBox 24">
              <a:extLst>
                <a:ext uri="{FF2B5EF4-FFF2-40B4-BE49-F238E27FC236}">
                  <a16:creationId xmlns:a16="http://schemas.microsoft.com/office/drawing/2014/main" id="{6CC1F2AE-4FB2-4459-BE9D-F5ED03BC6D13}"/>
                </a:ext>
              </a:extLst>
            </p:cNvPr>
            <p:cNvSpPr txBox="1"/>
            <p:nvPr/>
          </p:nvSpPr>
          <p:spPr>
            <a:xfrm>
              <a:off x="1730059" y="4671953"/>
              <a:ext cx="582211" cy="307777"/>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Light" pitchFamily="2" charset="0"/>
                  <a:ea typeface="+mn-ea"/>
                  <a:cs typeface="+mn-cs"/>
                </a:rPr>
                <a:t>2020</a:t>
              </a:r>
            </a:p>
          </p:txBody>
        </p:sp>
        <p:sp>
          <p:nvSpPr>
            <p:cNvPr id="26" name="TextBox 25">
              <a:extLst>
                <a:ext uri="{FF2B5EF4-FFF2-40B4-BE49-F238E27FC236}">
                  <a16:creationId xmlns:a16="http://schemas.microsoft.com/office/drawing/2014/main" id="{203DC4AA-935B-4B8A-8DD6-7A41775DD718}"/>
                </a:ext>
              </a:extLst>
            </p:cNvPr>
            <p:cNvSpPr txBox="1"/>
            <p:nvPr/>
          </p:nvSpPr>
          <p:spPr>
            <a:xfrm>
              <a:off x="3994221" y="4671952"/>
              <a:ext cx="582211" cy="307777"/>
            </a:xfrm>
            <a:prstGeom prst="rect">
              <a:avLst/>
            </a:prstGeom>
            <a:noFill/>
          </p:spPr>
          <p:txBody>
            <a:bodyPr wrap="non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Light" pitchFamily="2" charset="0"/>
                  <a:ea typeface="+mn-ea"/>
                  <a:cs typeface="+mn-cs"/>
                </a:rPr>
                <a:t>2029</a:t>
              </a:r>
            </a:p>
          </p:txBody>
        </p:sp>
        <p:sp>
          <p:nvSpPr>
            <p:cNvPr id="27" name="Arrow: Right 26">
              <a:extLst>
                <a:ext uri="{FF2B5EF4-FFF2-40B4-BE49-F238E27FC236}">
                  <a16:creationId xmlns:a16="http://schemas.microsoft.com/office/drawing/2014/main" id="{2F963FD5-ACB2-47E7-97E9-89060045EE42}"/>
                </a:ext>
              </a:extLst>
            </p:cNvPr>
            <p:cNvSpPr/>
            <p:nvPr/>
          </p:nvSpPr>
          <p:spPr>
            <a:xfrm rot="18410837">
              <a:off x="2258463" y="3113851"/>
              <a:ext cx="1761297" cy="445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Light"/>
                <a:ea typeface="+mn-ea"/>
                <a:cs typeface="+mn-cs"/>
              </a:endParaRPr>
            </a:p>
          </p:txBody>
        </p:sp>
      </p:grpSp>
      <p:sp>
        <p:nvSpPr>
          <p:cNvPr id="28" name="TextBox 27">
            <a:extLst>
              <a:ext uri="{FF2B5EF4-FFF2-40B4-BE49-F238E27FC236}">
                <a16:creationId xmlns:a16="http://schemas.microsoft.com/office/drawing/2014/main" id="{9EEF075E-B666-4E22-9145-3EB23B436ED6}"/>
              </a:ext>
            </a:extLst>
          </p:cNvPr>
          <p:cNvSpPr txBox="1"/>
          <p:nvPr/>
        </p:nvSpPr>
        <p:spPr>
          <a:xfrm>
            <a:off x="6436681" y="2274593"/>
            <a:ext cx="5400000" cy="2550442"/>
          </a:xfrm>
          <a:prstGeom prst="rect">
            <a:avLst/>
          </a:prstGeom>
          <a:noFill/>
        </p:spPr>
        <p:txBody>
          <a:bodyPr wrap="square" lIns="91440" tIns="45720" rIns="91440" bIns="45720" rtlCol="0" anchor="t">
            <a:spAutoFit/>
          </a:bodyPr>
          <a:lstStyle/>
          <a:p>
            <a:pPr marL="285750" marR="0" lvl="0" indent="-285750" algn="l" defTabSz="912813" rtl="0" eaLnBrk="0" fontAlgn="base" latinLnBrk="0" hangingPunct="0">
              <a:lnSpc>
                <a:spcPct val="110000"/>
              </a:lnSpc>
              <a:spcBef>
                <a:spcPts val="12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Light"/>
                <a:ea typeface="Roboto Light"/>
                <a:cs typeface="+mn-cs"/>
              </a:rPr>
              <a:t>Liver cancer incidence and mortality are increasing with liver cancer the third leading course of cancer death worldwide 3%</a:t>
            </a:r>
            <a:r>
              <a:rPr kumimoji="0" lang="en-US" sz="1600" b="0" i="0" u="none" strike="noStrike" kern="1200" cap="none" spc="0" normalizeH="0" baseline="30000" noProof="0" dirty="0">
                <a:ln>
                  <a:noFill/>
                </a:ln>
                <a:solidFill>
                  <a:srgbClr val="000000"/>
                </a:solidFill>
                <a:effectLst/>
                <a:uLnTx/>
                <a:uFillTx/>
                <a:latin typeface="Roboto Light"/>
                <a:ea typeface="Roboto Light"/>
                <a:cs typeface="+mn-cs"/>
              </a:rPr>
              <a:t>1,2</a:t>
            </a:r>
            <a:endParaRPr kumimoji="0" lang="en-US" sz="1600" b="0" i="0" u="none" strike="noStrike" kern="1200" cap="none" spc="0" normalizeH="0" baseline="0" noProof="0" dirty="0">
              <a:ln>
                <a:noFill/>
              </a:ln>
              <a:solidFill>
                <a:srgbClr val="000000"/>
              </a:solidFill>
              <a:effectLst/>
              <a:uLnTx/>
              <a:uFillTx/>
              <a:latin typeface="Roboto Light"/>
              <a:ea typeface="Roboto Light"/>
              <a:cs typeface="+mn-cs"/>
            </a:endParaRPr>
          </a:p>
          <a:p>
            <a:pPr marL="285432" marR="0" lvl="0" indent="-285750" algn="l" defTabSz="912813" rtl="0" eaLnBrk="0" fontAlgn="base" latinLnBrk="0" hangingPunct="0">
              <a:lnSpc>
                <a:spcPct val="110000"/>
              </a:lnSpc>
              <a:spcBef>
                <a:spcPts val="12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Light" pitchFamily="2" charset="0"/>
                <a:ea typeface="+mn-ea"/>
                <a:cs typeface="+mn-cs"/>
              </a:rPr>
              <a:t>Despite recent advances in treatment of HCC, still only ~1/3 of patients respond to the best approved combination therapies</a:t>
            </a:r>
            <a:endParaRPr kumimoji="0" lang="en-US" sz="1600" b="1" i="1" u="none" strike="noStrike" kern="1200" cap="none" spc="0" normalizeH="0" baseline="0" noProof="0" dirty="0">
              <a:ln>
                <a:noFill/>
              </a:ln>
              <a:solidFill>
                <a:srgbClr val="000000"/>
              </a:solidFill>
              <a:effectLst/>
              <a:highlight>
                <a:srgbClr val="FFFF00"/>
              </a:highlight>
              <a:uLnTx/>
              <a:uFillTx/>
              <a:latin typeface="Roboto Light" pitchFamily="2" charset="0"/>
              <a:ea typeface="Roboto Light" pitchFamily="2" charset="0"/>
              <a:cs typeface="+mn-cs"/>
            </a:endParaRPr>
          </a:p>
          <a:p>
            <a:pPr marL="285750" marR="0" lvl="0" indent="-285750" algn="l" defTabSz="912813" rtl="0" eaLnBrk="0" fontAlgn="base" latinLnBrk="0" hangingPunct="0">
              <a:lnSpc>
                <a:spcPct val="110000"/>
              </a:lnSpc>
              <a:spcBef>
                <a:spcPts val="1200"/>
              </a:spcBef>
              <a:spcAft>
                <a:spcPct val="0"/>
              </a:spcAft>
              <a:buClrTx/>
              <a:buSzTx/>
              <a:buFont typeface="Arial" panose="020B0604020202020204" pitchFamily="34" charset="0"/>
              <a:buChar char="•"/>
              <a:tabLst/>
              <a:defRPr/>
            </a:pPr>
            <a:r>
              <a:rPr kumimoji="0" lang="en-GB" sz="1600" b="0" i="0" u="sng" strike="noStrike" kern="1200" cap="none" spc="0" normalizeH="0" baseline="0" noProof="0" dirty="0">
                <a:ln>
                  <a:noFill/>
                </a:ln>
                <a:solidFill>
                  <a:srgbClr val="000000"/>
                </a:solidFill>
                <a:effectLst/>
                <a:uLnTx/>
                <a:uFillTx/>
                <a:latin typeface="Roboto Light"/>
                <a:ea typeface="Roboto Light"/>
                <a:cs typeface="+mn-cs"/>
              </a:rPr>
              <a:t>The HCC market growth is driven by c</a:t>
            </a:r>
            <a:r>
              <a:rPr kumimoji="0" lang="en-GB" sz="1600" b="0" i="0" u="sng" strike="noStrike" kern="1200" cap="none" spc="0" normalizeH="0" baseline="0" noProof="0" dirty="0">
                <a:ln>
                  <a:noFill/>
                </a:ln>
                <a:solidFill>
                  <a:srgbClr val="000000"/>
                </a:solidFill>
                <a:effectLst/>
                <a:uLnTx/>
                <a:uFillTx/>
                <a:latin typeface="Roboto Light" pitchFamily="2" charset="0"/>
                <a:ea typeface="+mn-ea"/>
                <a:cs typeface="+mn-cs"/>
              </a:rPr>
              <a:t>ombination therapies and patients treated</a:t>
            </a:r>
            <a:r>
              <a:rPr kumimoji="0" lang="en-US" sz="1600" b="0" i="0" u="sng" strike="noStrike" kern="1200" cap="none" spc="0" normalizeH="0" baseline="0" noProof="0" dirty="0">
                <a:ln>
                  <a:noFill/>
                </a:ln>
                <a:solidFill>
                  <a:srgbClr val="000000"/>
                </a:solidFill>
                <a:effectLst/>
                <a:uLnTx/>
                <a:uFillTx/>
                <a:latin typeface="Roboto Light" pitchFamily="2" charset="0"/>
                <a:ea typeface="+mn-ea"/>
                <a:cs typeface="+mn-cs"/>
              </a:rPr>
              <a:t> in earlier disease stages</a:t>
            </a:r>
            <a:endParaRPr kumimoji="0" lang="en-US" sz="1600" b="0" i="0" u="sng" strike="noStrike" kern="1200" cap="none" spc="0" normalizeH="0" baseline="0" noProof="0" dirty="0">
              <a:ln>
                <a:noFill/>
              </a:ln>
              <a:solidFill>
                <a:srgbClr val="000000"/>
              </a:solidFill>
              <a:effectLst/>
              <a:uLnTx/>
              <a:uFillTx/>
              <a:latin typeface="Roboto Light" pitchFamily="2" charset="0"/>
              <a:ea typeface="Roboto Light" pitchFamily="2" charset="0"/>
              <a:cs typeface="+mn-cs"/>
            </a:endParaRPr>
          </a:p>
        </p:txBody>
      </p:sp>
    </p:spTree>
    <p:extLst>
      <p:ext uri="{BB962C8B-B14F-4D97-AF65-F5344CB8AC3E}">
        <p14:creationId xmlns:p14="http://schemas.microsoft.com/office/powerpoint/2010/main" val="491949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F2803EE-10B6-4381-B4BA-62A690DA7AC5}"/>
              </a:ext>
            </a:extLst>
          </p:cNvPr>
          <p:cNvSpPr txBox="1"/>
          <p:nvPr/>
        </p:nvSpPr>
        <p:spPr>
          <a:xfrm>
            <a:off x="6333932" y="2330533"/>
            <a:ext cx="4860000" cy="2700000"/>
          </a:xfrm>
          <a:prstGeom prst="roundRect">
            <a:avLst/>
          </a:prstGeom>
          <a:noFill/>
          <a:ln w="38100">
            <a:solidFill>
              <a:schemeClr val="accent3"/>
            </a:solidFill>
          </a:ln>
        </p:spPr>
        <p:txBody>
          <a:bodyPr wrap="square" lIns="1908000" rIns="36000" rtlCol="0" anchor="ctr">
            <a:noAutofit/>
          </a:bodyPr>
          <a:lstStyle/>
          <a:p>
            <a:pPr marL="179388" marR="0" lvl="0" indent="-179388" algn="l" defTabSz="912813" rtl="0" eaLnBrk="0" fontAlgn="base" latinLnBrk="0" hangingPunct="0">
              <a:lnSpc>
                <a:spcPct val="100000"/>
              </a:lnSpc>
              <a:spcBef>
                <a:spcPct val="0"/>
              </a:spcBef>
              <a:spcAft>
                <a:spcPts val="12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E47930"/>
                </a:solidFill>
                <a:effectLst/>
                <a:uLnTx/>
                <a:uFillTx/>
                <a:latin typeface="Roboto Medium"/>
                <a:ea typeface="+mn-ea"/>
                <a:cs typeface="+mn-cs"/>
              </a:rPr>
              <a:t>Chemotherapy that </a:t>
            </a:r>
            <a:r>
              <a:rPr kumimoji="0" lang="en-US" sz="1400" b="0" i="0" u="none" strike="noStrike" kern="1200" cap="none" spc="0" normalizeH="0" baseline="0" noProof="0" dirty="0" err="1">
                <a:ln>
                  <a:noFill/>
                </a:ln>
                <a:solidFill>
                  <a:srgbClr val="E47930"/>
                </a:solidFill>
                <a:effectLst/>
                <a:uLnTx/>
                <a:uFillTx/>
                <a:latin typeface="Roboto Medium"/>
                <a:ea typeface="+mn-ea"/>
                <a:cs typeface="+mn-cs"/>
              </a:rPr>
              <a:t>induces</a:t>
            </a:r>
            <a:r>
              <a:rPr kumimoji="0" lang="en-US" sz="1400" b="0" i="0" u="none" strike="noStrike" kern="1200" cap="none" spc="0" normalizeH="0" baseline="0" noProof="0" dirty="0">
                <a:ln>
                  <a:noFill/>
                </a:ln>
                <a:solidFill>
                  <a:srgbClr val="E47930"/>
                </a:solidFill>
                <a:effectLst/>
                <a:uLnTx/>
                <a:uFillTx/>
                <a:latin typeface="Roboto Medium"/>
                <a:ea typeface="+mn-ea"/>
                <a:cs typeface="+mn-cs"/>
              </a:rPr>
              <a:t> </a:t>
            </a:r>
            <a:r>
              <a:rPr kumimoji="0" lang="en-US" sz="1400" b="0" i="0" u="none" strike="noStrike" kern="1200" cap="none" spc="0" normalizeH="0" baseline="0" noProof="0" dirty="0" err="1">
                <a:ln>
                  <a:noFill/>
                </a:ln>
                <a:solidFill>
                  <a:srgbClr val="E47930"/>
                </a:solidFill>
                <a:effectLst/>
                <a:uLnTx/>
                <a:uFillTx/>
                <a:latin typeface="Roboto Medium"/>
                <a:ea typeface="+mn-ea"/>
                <a:cs typeface="+mn-cs"/>
              </a:rPr>
              <a:t>tumour</a:t>
            </a:r>
            <a:r>
              <a:rPr kumimoji="0" lang="en-US" sz="1400" b="0" i="0" u="none" strike="noStrike" kern="1200" cap="none" spc="0" normalizeH="0" baseline="0" noProof="0" dirty="0">
                <a:ln>
                  <a:noFill/>
                </a:ln>
                <a:solidFill>
                  <a:srgbClr val="E47930"/>
                </a:solidFill>
                <a:effectLst/>
                <a:uLnTx/>
                <a:uFillTx/>
                <a:latin typeface="Roboto Medium"/>
                <a:ea typeface="+mn-ea"/>
                <a:cs typeface="+mn-cs"/>
              </a:rPr>
              <a:t> selective DNA-damage &amp; cell death, sparing normal liver tissue</a:t>
            </a:r>
          </a:p>
          <a:p>
            <a:pPr marL="179388" marR="0" lvl="0" indent="-179388" algn="l" defTabSz="912813" rtl="0" eaLnBrk="0" fontAlgn="base" latinLnBrk="0" hangingPunct="0">
              <a:lnSpc>
                <a:spcPct val="100000"/>
              </a:lnSpc>
              <a:spcBef>
                <a:spcPct val="0"/>
              </a:spcBef>
              <a:spcAft>
                <a:spcPts val="12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E47930"/>
                </a:solidFill>
                <a:effectLst/>
                <a:uLnTx/>
                <a:uFillTx/>
                <a:latin typeface="Roboto Medium"/>
                <a:ea typeface="+mn-ea"/>
                <a:cs typeface="+mn-cs"/>
              </a:rPr>
              <a:t>Backbone therapy in most </a:t>
            </a:r>
            <a:r>
              <a:rPr kumimoji="0" lang="en-US" sz="1400" b="0" i="0" u="none" strike="noStrike" kern="1200" cap="none" spc="0" normalizeH="0" baseline="0" noProof="0" dirty="0" err="1">
                <a:ln>
                  <a:noFill/>
                </a:ln>
                <a:solidFill>
                  <a:srgbClr val="E47930"/>
                </a:solidFill>
                <a:effectLst/>
                <a:uLnTx/>
                <a:uFillTx/>
                <a:latin typeface="Roboto Medium"/>
                <a:ea typeface="+mn-ea"/>
                <a:cs typeface="+mn-cs"/>
              </a:rPr>
              <a:t>tumour</a:t>
            </a:r>
            <a:r>
              <a:rPr kumimoji="0" lang="en-US" sz="1400" b="0" i="0" u="none" strike="noStrike" kern="1200" cap="none" spc="0" normalizeH="0" baseline="0" noProof="0" dirty="0">
                <a:ln>
                  <a:noFill/>
                </a:ln>
                <a:solidFill>
                  <a:srgbClr val="E47930"/>
                </a:solidFill>
                <a:effectLst/>
                <a:uLnTx/>
                <a:uFillTx/>
                <a:latin typeface="Roboto Medium"/>
                <a:ea typeface="+mn-ea"/>
                <a:cs typeface="+mn-cs"/>
              </a:rPr>
              <a:t> types but so far not in liver cancer due to challenges, addressed by pro-drug solution</a:t>
            </a:r>
          </a:p>
        </p:txBody>
      </p:sp>
      <p:sp>
        <p:nvSpPr>
          <p:cNvPr id="33" name="Rectangle 32">
            <a:extLst>
              <a:ext uri="{FF2B5EF4-FFF2-40B4-BE49-F238E27FC236}">
                <a16:creationId xmlns:a16="http://schemas.microsoft.com/office/drawing/2014/main" id="{D836F0FD-5417-4AF1-9E28-549F34B55003}"/>
              </a:ext>
            </a:extLst>
          </p:cNvPr>
          <p:cNvSpPr/>
          <p:nvPr/>
        </p:nvSpPr>
        <p:spPr>
          <a:xfrm>
            <a:off x="6308500" y="2600533"/>
            <a:ext cx="152741" cy="21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 name="TextBox 1">
            <a:extLst>
              <a:ext uri="{FF2B5EF4-FFF2-40B4-BE49-F238E27FC236}">
                <a16:creationId xmlns:a16="http://schemas.microsoft.com/office/drawing/2014/main" id="{079C7617-2E0F-4789-96E2-963B838457EB}"/>
              </a:ext>
            </a:extLst>
          </p:cNvPr>
          <p:cNvSpPr txBox="1"/>
          <p:nvPr/>
        </p:nvSpPr>
        <p:spPr>
          <a:xfrm>
            <a:off x="1147508" y="2330533"/>
            <a:ext cx="4860000" cy="2700000"/>
          </a:xfrm>
          <a:prstGeom prst="roundRect">
            <a:avLst/>
          </a:prstGeom>
          <a:noFill/>
          <a:ln w="38100">
            <a:solidFill>
              <a:schemeClr val="accent1"/>
            </a:solidFill>
          </a:ln>
        </p:spPr>
        <p:txBody>
          <a:bodyPr wrap="square" lIns="36000" rIns="1800000" rtlCol="0" anchor="ctr">
            <a:noAutofit/>
          </a:bodyPr>
          <a:lstStyle/>
          <a:p>
            <a:pPr marL="179388" marR="0" lvl="0" indent="-179388" algn="l" defTabSz="912813" rtl="0" eaLnBrk="0" fontAlgn="base" latinLnBrk="0" hangingPunct="0">
              <a:lnSpc>
                <a:spcPct val="100000"/>
              </a:lnSpc>
              <a:spcBef>
                <a:spcPct val="0"/>
              </a:spcBef>
              <a:spcAft>
                <a:spcPts val="1200"/>
              </a:spcAft>
              <a:buClrTx/>
              <a:buSzTx/>
              <a:buFont typeface="Wingdings" panose="05000000000000000000" pitchFamily="2" charset="2"/>
              <a:buChar char="§"/>
              <a:tabLst>
                <a:tab pos="2865438" algn="r"/>
              </a:tabLst>
              <a:defRPr/>
            </a:pPr>
            <a:r>
              <a:rPr kumimoji="0" lang="en-US" sz="1400" b="0" i="0" u="none" strike="noStrike" kern="1200" cap="none" spc="0" normalizeH="0" baseline="0" noProof="0" dirty="0">
                <a:ln>
                  <a:noFill/>
                </a:ln>
                <a:solidFill>
                  <a:srgbClr val="06565B"/>
                </a:solidFill>
                <a:effectLst/>
                <a:uLnTx/>
                <a:uFillTx/>
                <a:latin typeface="Roboto Medium"/>
                <a:ea typeface="+mn-ea"/>
                <a:cs typeface="+mn-cs"/>
              </a:rPr>
              <a:t>Enables oral administration </a:t>
            </a:r>
          </a:p>
          <a:p>
            <a:pPr marL="179388" marR="0" lvl="0" indent="-179388" algn="l" defTabSz="912813" rtl="0" eaLnBrk="0" fontAlgn="base" latinLnBrk="0" hangingPunct="0">
              <a:lnSpc>
                <a:spcPct val="100000"/>
              </a:lnSpc>
              <a:spcBef>
                <a:spcPct val="0"/>
              </a:spcBef>
              <a:spcAft>
                <a:spcPts val="1200"/>
              </a:spcAft>
              <a:buClrTx/>
              <a:buSzTx/>
              <a:buFont typeface="Wingdings" panose="05000000000000000000" pitchFamily="2" charset="2"/>
              <a:buChar char="§"/>
              <a:tabLst>
                <a:tab pos="2865438" algn="r"/>
              </a:tabLst>
              <a:defRPr/>
            </a:pPr>
            <a:r>
              <a:rPr kumimoji="0" lang="en-US" sz="1400" b="0" i="0" u="none" strike="noStrike" kern="1200" cap="none" spc="0" normalizeH="0" baseline="0" noProof="0" dirty="0">
                <a:ln>
                  <a:noFill/>
                </a:ln>
                <a:solidFill>
                  <a:srgbClr val="06565B"/>
                </a:solidFill>
                <a:effectLst/>
                <a:uLnTx/>
                <a:uFillTx/>
                <a:latin typeface="Roboto Medium"/>
                <a:ea typeface="+mn-ea"/>
                <a:cs typeface="+mn-cs"/>
              </a:rPr>
              <a:t>Ensures increased, liver targeted absorption, minimizing systemic exposure </a:t>
            </a:r>
          </a:p>
          <a:p>
            <a:pPr marL="179388" marR="0" lvl="0" indent="-179388" algn="l" defTabSz="912813" rtl="0" eaLnBrk="0" fontAlgn="base" latinLnBrk="0" hangingPunct="0">
              <a:lnSpc>
                <a:spcPct val="100000"/>
              </a:lnSpc>
              <a:spcBef>
                <a:spcPct val="0"/>
              </a:spcBef>
              <a:spcAft>
                <a:spcPts val="1200"/>
              </a:spcAft>
              <a:buClrTx/>
              <a:buSzTx/>
              <a:buFont typeface="Wingdings" panose="05000000000000000000" pitchFamily="2" charset="2"/>
              <a:buChar char="§"/>
              <a:tabLst>
                <a:tab pos="2865438" algn="r"/>
              </a:tabLst>
              <a:defRPr/>
            </a:pPr>
            <a:r>
              <a:rPr kumimoji="0" lang="en-US" sz="1400" b="0" i="0" u="none" strike="noStrike" kern="1200" cap="none" spc="0" normalizeH="0" baseline="0" noProof="0" dirty="0">
                <a:ln>
                  <a:noFill/>
                </a:ln>
                <a:solidFill>
                  <a:srgbClr val="06565B"/>
                </a:solidFill>
                <a:effectLst/>
                <a:uLnTx/>
                <a:uFillTx/>
                <a:latin typeface="Roboto Medium"/>
                <a:ea typeface="+mn-ea"/>
                <a:cs typeface="+mn-cs"/>
              </a:rPr>
              <a:t>B</a:t>
            </a:r>
            <a:r>
              <a:rPr kumimoji="0" lang="en-US" sz="1400" b="0" i="0" u="none" strike="noStrike" kern="1200" cap="none" spc="0" normalizeH="0" baseline="0" noProof="0" dirty="0" err="1">
                <a:ln>
                  <a:noFill/>
                </a:ln>
                <a:solidFill>
                  <a:srgbClr val="06565B"/>
                </a:solidFill>
                <a:effectLst/>
                <a:uLnTx/>
                <a:uFillTx/>
                <a:latin typeface="Roboto Medium"/>
                <a:ea typeface="+mn-ea"/>
                <a:cs typeface="+mn-cs"/>
              </a:rPr>
              <a:t>ypasses</a:t>
            </a:r>
            <a:r>
              <a:rPr kumimoji="0" lang="en-US" sz="1400" b="0" i="0" u="none" strike="noStrike" kern="1200" cap="none" spc="0" normalizeH="0" baseline="0" noProof="0" dirty="0">
                <a:ln>
                  <a:noFill/>
                </a:ln>
                <a:solidFill>
                  <a:srgbClr val="06565B"/>
                </a:solidFill>
                <a:effectLst/>
                <a:uLnTx/>
                <a:uFillTx/>
                <a:latin typeface="Roboto Medium"/>
                <a:ea typeface="+mn-ea"/>
                <a:cs typeface="+mn-cs"/>
              </a:rPr>
              <a:t> resistance mechanisms for increased efficacy</a:t>
            </a:r>
          </a:p>
        </p:txBody>
      </p:sp>
      <p:sp>
        <p:nvSpPr>
          <p:cNvPr id="5" name="Rectangle 4">
            <a:extLst>
              <a:ext uri="{FF2B5EF4-FFF2-40B4-BE49-F238E27FC236}">
                <a16:creationId xmlns:a16="http://schemas.microsoft.com/office/drawing/2014/main" id="{7018B321-A7F9-4CCF-B375-B6B44DC7BC63}"/>
              </a:ext>
            </a:extLst>
          </p:cNvPr>
          <p:cNvSpPr/>
          <p:nvPr/>
        </p:nvSpPr>
        <p:spPr>
          <a:xfrm>
            <a:off x="5872900" y="2600533"/>
            <a:ext cx="152741" cy="21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21508" name="Title 1"/>
          <p:cNvSpPr>
            <a:spLocks noGrp="1"/>
          </p:cNvSpPr>
          <p:nvPr>
            <p:ph type="title"/>
          </p:nvPr>
        </p:nvSpPr>
        <p:spPr>
          <a:xfrm>
            <a:off x="685801" y="504826"/>
            <a:ext cx="10643050" cy="923464"/>
          </a:xfrm>
        </p:spPr>
        <p:txBody>
          <a:bodyPr/>
          <a:lstStyle/>
          <a:p>
            <a:pPr eaLnBrk="1" hangingPunct="1"/>
            <a:r>
              <a:rPr lang="sv-SE" altLang="sv-SE" sz="2800" dirty="0" err="1"/>
              <a:t>Fostrox</a:t>
            </a:r>
            <a:r>
              <a:rPr lang="sv-SE" altLang="sv-SE" sz="2800" dirty="0"/>
              <a:t> – Innovative combination of proven </a:t>
            </a:r>
            <a:r>
              <a:rPr lang="sv-SE" altLang="sv-SE" sz="2800" dirty="0" err="1"/>
              <a:t>technology</a:t>
            </a:r>
            <a:r>
              <a:rPr lang="sv-SE" altLang="sv-SE" sz="2800" dirty="0"/>
              <a:t> &amp; </a:t>
            </a:r>
            <a:r>
              <a:rPr lang="sv-SE" altLang="sv-SE" sz="2800" dirty="0" err="1"/>
              <a:t>MoA</a:t>
            </a:r>
            <a:r>
              <a:rPr lang="sv-SE" altLang="sv-SE" sz="2800" dirty="0"/>
              <a:t> to </a:t>
            </a:r>
            <a:r>
              <a:rPr lang="sv-SE" altLang="sv-SE" sz="2800" dirty="0" err="1"/>
              <a:t>improve</a:t>
            </a:r>
            <a:r>
              <a:rPr lang="sv-SE" altLang="sv-SE" sz="2800" dirty="0"/>
              <a:t> </a:t>
            </a:r>
            <a:r>
              <a:rPr lang="sv-SE" altLang="sv-SE" sz="2800" dirty="0" err="1"/>
              <a:t>probability</a:t>
            </a:r>
            <a:r>
              <a:rPr lang="sv-SE" altLang="sv-SE" sz="2800" dirty="0"/>
              <a:t> of </a:t>
            </a:r>
            <a:r>
              <a:rPr lang="sv-SE" altLang="sv-SE" sz="2800" dirty="0" err="1"/>
              <a:t>success</a:t>
            </a:r>
            <a:endParaRPr lang="sv-SE" altLang="sv-SE" sz="2800" dirty="0"/>
          </a:p>
        </p:txBody>
      </p:sp>
      <p:sp>
        <p:nvSpPr>
          <p:cNvPr id="3" name="Footer Placeholder 2"/>
          <p:cNvSpPr>
            <a:spLocks noGrp="1"/>
          </p:cNvSpPr>
          <p:nvPr>
            <p:ph type="ftr" sz="quarter" idx="10"/>
          </p:nvPr>
        </p:nvSpPr>
        <p:spPr/>
        <p:txBody>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sv-SE" sz="900" b="0" i="0" u="none" strike="noStrike" kern="1200" cap="all" spc="0" normalizeH="0" baseline="0" noProof="0">
              <a:ln>
                <a:noFill/>
              </a:ln>
              <a:solidFill>
                <a:srgbClr val="111820"/>
              </a:solidFill>
              <a:effectLst/>
              <a:uLnTx/>
              <a:uFillTx/>
              <a:latin typeface="Roboto Light" panose="02000000000000000000" pitchFamily="2" charset="0"/>
              <a:ea typeface="Roboto Light" panose="02000000000000000000" pitchFamily="2" charset="0"/>
              <a:cs typeface="+mn-cs"/>
            </a:endParaRPr>
          </a:p>
        </p:txBody>
      </p:sp>
      <p:sp>
        <p:nvSpPr>
          <p:cNvPr id="2150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eaLnBrk="0" fontAlgn="base" hangingPunct="0">
              <a:spcBef>
                <a:spcPct val="0"/>
              </a:spcBef>
              <a:spcAft>
                <a:spcPct val="0"/>
              </a:spcAft>
              <a:defRPr>
                <a:solidFill>
                  <a:schemeClr val="tx1"/>
                </a:solidFill>
                <a:latin typeface="Roboto Light" pitchFamily="2" charset="0"/>
              </a:defRPr>
            </a:lvl6pPr>
            <a:lvl7pPr marL="2971800" indent="-228600" defTabSz="912813" eaLnBrk="0" fontAlgn="base" hangingPunct="0">
              <a:spcBef>
                <a:spcPct val="0"/>
              </a:spcBef>
              <a:spcAft>
                <a:spcPct val="0"/>
              </a:spcAft>
              <a:defRPr>
                <a:solidFill>
                  <a:schemeClr val="tx1"/>
                </a:solidFill>
                <a:latin typeface="Roboto Light" pitchFamily="2" charset="0"/>
              </a:defRPr>
            </a:lvl7pPr>
            <a:lvl8pPr marL="3429000" indent="-228600" defTabSz="912813" eaLnBrk="0" fontAlgn="base" hangingPunct="0">
              <a:spcBef>
                <a:spcPct val="0"/>
              </a:spcBef>
              <a:spcAft>
                <a:spcPct val="0"/>
              </a:spcAft>
              <a:defRPr>
                <a:solidFill>
                  <a:schemeClr val="tx1"/>
                </a:solidFill>
                <a:latin typeface="Roboto Light" pitchFamily="2" charset="0"/>
              </a:defRPr>
            </a:lvl8pPr>
            <a:lvl9pPr marL="3886200" indent="-228600" defTabSz="912813" eaLnBrk="0" fontAlgn="base" hangingPunct="0">
              <a:spcBef>
                <a:spcPct val="0"/>
              </a:spcBef>
              <a:spcAft>
                <a:spcPct val="0"/>
              </a:spcAft>
              <a:defRPr>
                <a:solidFill>
                  <a:schemeClr val="tx1"/>
                </a:solidFill>
                <a:latin typeface="Roboto Light" pitchFamily="2"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fld id="{89242E56-439F-4B59-BF3F-FAE893747B4B}" type="slidenum">
              <a:rPr kumimoji="0" lang="sv-SE" altLang="sv-SE" sz="900" b="0" i="0" u="none" strike="noStrike" kern="1200" cap="none" spc="0" normalizeH="0" baseline="0" noProof="0" smtClean="0">
                <a:ln>
                  <a:noFill/>
                </a:ln>
                <a:solidFill>
                  <a:srgbClr val="111820"/>
                </a:solidFill>
                <a:effectLst/>
                <a:uLnTx/>
                <a:uFillTx/>
                <a:latin typeface="Roboto Light" pitchFamily="2" charset="0"/>
                <a:ea typeface="Roboto Light" panose="02000000000000000000" pitchFamily="2" charset="0"/>
                <a:cs typeface="Roboto Light" pitchFamily="2" charset="0"/>
              </a:rPr>
              <a:pPr marL="0" marR="0" lvl="0" indent="0" algn="l" defTabSz="912813" rtl="0" eaLnBrk="1" fontAlgn="base" latinLnBrk="0" hangingPunct="1">
                <a:lnSpc>
                  <a:spcPct val="100000"/>
                </a:lnSpc>
                <a:spcBef>
                  <a:spcPct val="0"/>
                </a:spcBef>
                <a:spcAft>
                  <a:spcPct val="0"/>
                </a:spcAft>
                <a:buClrTx/>
                <a:buSzTx/>
                <a:buFontTx/>
                <a:buNone/>
                <a:tabLst/>
                <a:defRPr/>
              </a:pPr>
              <a:t>8</a:t>
            </a:fld>
            <a:endParaRPr kumimoji="0" lang="sv-SE" altLang="sv-SE" sz="900" b="0" i="0" u="none" strike="noStrike" kern="1200" cap="none" spc="0" normalizeH="0" baseline="0" noProof="0">
              <a:ln>
                <a:noFill/>
              </a:ln>
              <a:solidFill>
                <a:srgbClr val="111820"/>
              </a:solidFill>
              <a:effectLst/>
              <a:uLnTx/>
              <a:uFillTx/>
              <a:latin typeface="Roboto Light" pitchFamily="2" charset="0"/>
              <a:ea typeface="Roboto Light" panose="02000000000000000000" pitchFamily="2" charset="0"/>
              <a:cs typeface="Roboto Light" pitchFamily="2" charset="0"/>
            </a:endParaRPr>
          </a:p>
        </p:txBody>
      </p:sp>
      <p:grpSp>
        <p:nvGrpSpPr>
          <p:cNvPr id="4" name="Group 3">
            <a:extLst>
              <a:ext uri="{FF2B5EF4-FFF2-40B4-BE49-F238E27FC236}">
                <a16:creationId xmlns:a16="http://schemas.microsoft.com/office/drawing/2014/main" id="{2173D6BA-D645-48EE-8799-863C60425D8E}"/>
              </a:ext>
            </a:extLst>
          </p:cNvPr>
          <p:cNvGrpSpPr>
            <a:grpSpLocks noChangeAspect="1"/>
          </p:cNvGrpSpPr>
          <p:nvPr/>
        </p:nvGrpSpPr>
        <p:grpSpPr>
          <a:xfrm>
            <a:off x="4337371" y="2870533"/>
            <a:ext cx="3988608" cy="1620000"/>
            <a:chOff x="3880112" y="2621201"/>
            <a:chExt cx="4431777" cy="1800000"/>
          </a:xfrm>
        </p:grpSpPr>
        <p:sp>
          <p:nvSpPr>
            <p:cNvPr id="12" name="Pentagon 11">
              <a:extLst>
                <a:ext uri="{FF2B5EF4-FFF2-40B4-BE49-F238E27FC236}">
                  <a16:creationId xmlns:a16="http://schemas.microsoft.com/office/drawing/2014/main" id="{F1C4D0D3-91D6-4CC2-9BF5-1FF9E2FB36A7}"/>
                </a:ext>
              </a:extLst>
            </p:cNvPr>
            <p:cNvSpPr/>
            <p:nvPr/>
          </p:nvSpPr>
          <p:spPr>
            <a:xfrm>
              <a:off x="6429124" y="3141535"/>
              <a:ext cx="737209" cy="697778"/>
            </a:xfrm>
            <a:prstGeom prst="pentagon">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Roboto Light"/>
                <a:ea typeface="+mn-ea"/>
                <a:cs typeface="+mn-cs"/>
              </a:endParaRPr>
            </a:p>
          </p:txBody>
        </p:sp>
        <p:sp>
          <p:nvSpPr>
            <p:cNvPr id="14" name="Hexagon 13">
              <a:extLst>
                <a:ext uri="{FF2B5EF4-FFF2-40B4-BE49-F238E27FC236}">
                  <a16:creationId xmlns:a16="http://schemas.microsoft.com/office/drawing/2014/main" id="{ED2B53B9-CC47-4061-A5DF-D9EC92280F51}"/>
                </a:ext>
              </a:extLst>
            </p:cNvPr>
            <p:cNvSpPr/>
            <p:nvPr/>
          </p:nvSpPr>
          <p:spPr>
            <a:xfrm rot="19828737">
              <a:off x="7433934" y="2621201"/>
              <a:ext cx="877955" cy="801491"/>
            </a:xfrm>
            <a:prstGeom prst="hexagon">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Roboto Light"/>
                <a:ea typeface="+mn-ea"/>
                <a:cs typeface="+mn-cs"/>
              </a:endParaRPr>
            </a:p>
          </p:txBody>
        </p:sp>
        <p:cxnSp>
          <p:nvCxnSpPr>
            <p:cNvPr id="16" name="Straight Connector 15">
              <a:extLst>
                <a:ext uri="{FF2B5EF4-FFF2-40B4-BE49-F238E27FC236}">
                  <a16:creationId xmlns:a16="http://schemas.microsoft.com/office/drawing/2014/main" id="{3B9ADA6B-4215-40CD-B98C-F4F66246B68E}"/>
                </a:ext>
              </a:extLst>
            </p:cNvPr>
            <p:cNvCxnSpPr>
              <a:cxnSpLocks/>
            </p:cNvCxnSpPr>
            <p:nvPr/>
          </p:nvCxnSpPr>
          <p:spPr>
            <a:xfrm flipH="1">
              <a:off x="7118375" y="3210490"/>
              <a:ext cx="410951" cy="222599"/>
            </a:xfrm>
            <a:prstGeom prst="line">
              <a:avLst/>
            </a:prstGeom>
            <a:solidFill>
              <a:schemeClr val="accent1"/>
            </a:solidFill>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Hexagon 16">
              <a:extLst>
                <a:ext uri="{FF2B5EF4-FFF2-40B4-BE49-F238E27FC236}">
                  <a16:creationId xmlns:a16="http://schemas.microsoft.com/office/drawing/2014/main" id="{33A2B41D-AF02-4129-AD03-2D6518AD1C57}"/>
                </a:ext>
              </a:extLst>
            </p:cNvPr>
            <p:cNvSpPr>
              <a:spLocks noChangeAspect="1"/>
            </p:cNvSpPr>
            <p:nvPr/>
          </p:nvSpPr>
          <p:spPr>
            <a:xfrm>
              <a:off x="5233719" y="3831419"/>
              <a:ext cx="636612" cy="589782"/>
            </a:xfrm>
            <a:prstGeom prst="hexag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Roboto Light"/>
                <a:ea typeface="+mn-ea"/>
                <a:cs typeface="+mn-cs"/>
              </a:endParaRPr>
            </a:p>
          </p:txBody>
        </p:sp>
        <p:cxnSp>
          <p:nvCxnSpPr>
            <p:cNvPr id="19" name="Straight Connector 18">
              <a:extLst>
                <a:ext uri="{FF2B5EF4-FFF2-40B4-BE49-F238E27FC236}">
                  <a16:creationId xmlns:a16="http://schemas.microsoft.com/office/drawing/2014/main" id="{F227AE9C-8810-4842-9807-F5885C6811BC}"/>
                </a:ext>
              </a:extLst>
            </p:cNvPr>
            <p:cNvCxnSpPr>
              <a:cxnSpLocks/>
            </p:cNvCxnSpPr>
            <p:nvPr/>
          </p:nvCxnSpPr>
          <p:spPr>
            <a:xfrm flipH="1">
              <a:off x="5689972" y="3466954"/>
              <a:ext cx="169712" cy="407051"/>
            </a:xfrm>
            <a:prstGeom prst="line">
              <a:avLst/>
            </a:prstGeom>
            <a:solidFill>
              <a:schemeClr val="accent1"/>
            </a:solidFill>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5186AD-4CDF-4BA9-9F67-8F2EE393D8FE}"/>
                </a:ext>
              </a:extLst>
            </p:cNvPr>
            <p:cNvCxnSpPr>
              <a:cxnSpLocks/>
            </p:cNvCxnSpPr>
            <p:nvPr/>
          </p:nvCxnSpPr>
          <p:spPr>
            <a:xfrm flipH="1" flipV="1">
              <a:off x="6076948" y="3353522"/>
              <a:ext cx="418673" cy="70792"/>
            </a:xfrm>
            <a:prstGeom prst="line">
              <a:avLst/>
            </a:prstGeom>
            <a:solidFill>
              <a:schemeClr val="accent1"/>
            </a:solidFill>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141684-63A9-4D08-92C9-19E0A068E790}"/>
                </a:ext>
              </a:extLst>
            </p:cNvPr>
            <p:cNvCxnSpPr>
              <a:cxnSpLocks/>
            </p:cNvCxnSpPr>
            <p:nvPr/>
          </p:nvCxnSpPr>
          <p:spPr>
            <a:xfrm flipH="1" flipV="1">
              <a:off x="5360277" y="3044555"/>
              <a:ext cx="408872" cy="222280"/>
            </a:xfrm>
            <a:prstGeom prst="line">
              <a:avLst/>
            </a:prstGeom>
            <a:solidFill>
              <a:schemeClr val="accent1"/>
            </a:solidFill>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D777CF-54D3-4195-9B7B-B916C45F55F2}"/>
                </a:ext>
              </a:extLst>
            </p:cNvPr>
            <p:cNvCxnSpPr>
              <a:cxnSpLocks/>
            </p:cNvCxnSpPr>
            <p:nvPr/>
          </p:nvCxnSpPr>
          <p:spPr>
            <a:xfrm flipH="1" flipV="1">
              <a:off x="4622298" y="3044555"/>
              <a:ext cx="408872" cy="222280"/>
            </a:xfrm>
            <a:prstGeom prst="line">
              <a:avLst/>
            </a:prstGeom>
            <a:solidFill>
              <a:schemeClr val="accent1"/>
            </a:solidFill>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EA60A2-4675-4662-B186-F364A344F0BD}"/>
                </a:ext>
              </a:extLst>
            </p:cNvPr>
            <p:cNvCxnSpPr>
              <a:cxnSpLocks/>
            </p:cNvCxnSpPr>
            <p:nvPr/>
          </p:nvCxnSpPr>
          <p:spPr>
            <a:xfrm flipH="1">
              <a:off x="4991286" y="3044555"/>
              <a:ext cx="408872" cy="222280"/>
            </a:xfrm>
            <a:prstGeom prst="line">
              <a:avLst/>
            </a:prstGeom>
            <a:solidFill>
              <a:schemeClr val="accent1"/>
            </a:solidFill>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3AA2FD-AD10-46C0-AA60-47D0FC93EF39}"/>
                </a:ext>
              </a:extLst>
            </p:cNvPr>
            <p:cNvCxnSpPr>
              <a:cxnSpLocks/>
            </p:cNvCxnSpPr>
            <p:nvPr/>
          </p:nvCxnSpPr>
          <p:spPr>
            <a:xfrm flipH="1">
              <a:off x="4246380" y="3044555"/>
              <a:ext cx="408872" cy="222280"/>
            </a:xfrm>
            <a:prstGeom prst="line">
              <a:avLst/>
            </a:prstGeom>
            <a:solidFill>
              <a:schemeClr val="accent1"/>
            </a:solidFill>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0F2E93-FE84-47D1-AC16-C4783CEEDB36}"/>
                </a:ext>
              </a:extLst>
            </p:cNvPr>
            <p:cNvCxnSpPr>
              <a:cxnSpLocks/>
            </p:cNvCxnSpPr>
            <p:nvPr/>
          </p:nvCxnSpPr>
          <p:spPr>
            <a:xfrm flipH="1" flipV="1">
              <a:off x="3880112" y="3044555"/>
              <a:ext cx="408872" cy="222280"/>
            </a:xfrm>
            <a:prstGeom prst="line">
              <a:avLst/>
            </a:prstGeom>
            <a:solidFill>
              <a:schemeClr val="accent1"/>
            </a:solidFill>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E0C7DF4-FBD7-427F-9057-B03A619BB4C9}"/>
                </a:ext>
              </a:extLst>
            </p:cNvPr>
            <p:cNvSpPr/>
            <p:nvPr/>
          </p:nvSpPr>
          <p:spPr>
            <a:xfrm>
              <a:off x="5723604" y="3104870"/>
              <a:ext cx="399880" cy="39147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Roboto Light"/>
                <a:ea typeface="+mn-ea"/>
                <a:cs typeface="+mn-cs"/>
              </a:endParaRPr>
            </a:p>
          </p:txBody>
        </p:sp>
        <p:cxnSp>
          <p:nvCxnSpPr>
            <p:cNvPr id="6" name="Straight Connector 5">
              <a:extLst>
                <a:ext uri="{FF2B5EF4-FFF2-40B4-BE49-F238E27FC236}">
                  <a16:creationId xmlns:a16="http://schemas.microsoft.com/office/drawing/2014/main" id="{D018FD69-09AD-4088-B1F2-27FA149E73CB}"/>
                </a:ext>
              </a:extLst>
            </p:cNvPr>
            <p:cNvCxnSpPr>
              <a:cxnSpLocks/>
            </p:cNvCxnSpPr>
            <p:nvPr/>
          </p:nvCxnSpPr>
          <p:spPr>
            <a:xfrm rot="-3780000">
              <a:off x="5651247" y="4260069"/>
              <a:ext cx="25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55DBBB-4983-4D63-BD44-8FA6BAD6962E}"/>
                </a:ext>
              </a:extLst>
            </p:cNvPr>
            <p:cNvCxnSpPr>
              <a:cxnSpLocks/>
            </p:cNvCxnSpPr>
            <p:nvPr/>
          </p:nvCxnSpPr>
          <p:spPr>
            <a:xfrm rot="-6900000">
              <a:off x="5208222" y="4242345"/>
              <a:ext cx="25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F7D3DB0-FAEC-4657-A17D-701E2E75CDFC}"/>
                </a:ext>
              </a:extLst>
            </p:cNvPr>
            <p:cNvCxnSpPr>
              <a:cxnSpLocks/>
            </p:cNvCxnSpPr>
            <p:nvPr/>
          </p:nvCxnSpPr>
          <p:spPr>
            <a:xfrm>
              <a:off x="5424421" y="3852480"/>
              <a:ext cx="25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F4AED44-09ED-474C-A383-E92F16DD433B}"/>
                </a:ext>
              </a:extLst>
            </p:cNvPr>
            <p:cNvCxnSpPr>
              <a:cxnSpLocks/>
            </p:cNvCxnSpPr>
            <p:nvPr/>
          </p:nvCxnSpPr>
          <p:spPr>
            <a:xfrm rot="-1860000">
              <a:off x="7879416" y="3332997"/>
              <a:ext cx="36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C2CA7E-9D8B-4C3F-8C22-18FCDE52B334}"/>
                </a:ext>
              </a:extLst>
            </p:cNvPr>
            <p:cNvCxnSpPr>
              <a:cxnSpLocks/>
            </p:cNvCxnSpPr>
            <p:nvPr/>
          </p:nvCxnSpPr>
          <p:spPr>
            <a:xfrm rot="2040000">
              <a:off x="7884096" y="2707708"/>
              <a:ext cx="36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Oval 30">
            <a:extLst>
              <a:ext uri="{FF2B5EF4-FFF2-40B4-BE49-F238E27FC236}">
                <a16:creationId xmlns:a16="http://schemas.microsoft.com/office/drawing/2014/main" id="{1F537218-D479-4AA6-ADC5-81F142494C03}"/>
              </a:ext>
            </a:extLst>
          </p:cNvPr>
          <p:cNvSpPr/>
          <p:nvPr/>
        </p:nvSpPr>
        <p:spPr>
          <a:xfrm>
            <a:off x="11484692" y="278307"/>
            <a:ext cx="648000" cy="64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32" name="Graphic 31" descr="DNA with solid fill">
            <a:extLst>
              <a:ext uri="{FF2B5EF4-FFF2-40B4-BE49-F238E27FC236}">
                <a16:creationId xmlns:a16="http://schemas.microsoft.com/office/drawing/2014/main" id="{29F44404-ACCA-4F24-9681-C036C89DA5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94683" y="396940"/>
            <a:ext cx="432000" cy="432000"/>
          </a:xfrm>
          <a:prstGeom prst="rect">
            <a:avLst/>
          </a:prstGeom>
        </p:spPr>
      </p:pic>
      <p:sp>
        <p:nvSpPr>
          <p:cNvPr id="7" name="TextBox 6">
            <a:extLst>
              <a:ext uri="{FF2B5EF4-FFF2-40B4-BE49-F238E27FC236}">
                <a16:creationId xmlns:a16="http://schemas.microsoft.com/office/drawing/2014/main" id="{4E9E4FA6-0D3B-4E12-9FF5-6DD94E51242B}"/>
              </a:ext>
            </a:extLst>
          </p:cNvPr>
          <p:cNvSpPr txBox="1"/>
          <p:nvPr/>
        </p:nvSpPr>
        <p:spPr>
          <a:xfrm>
            <a:off x="1147508" y="1932494"/>
            <a:ext cx="4860000" cy="369332"/>
          </a:xfrm>
          <a:prstGeom prst="rect">
            <a:avLst/>
          </a:prstGeom>
          <a:noFill/>
        </p:spPr>
        <p:txBody>
          <a:bodyPr wrap="square" rtlCol="0">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6565B"/>
                </a:solidFill>
                <a:effectLst/>
                <a:uLnTx/>
                <a:uFillTx/>
                <a:latin typeface="Roboto Medium"/>
                <a:ea typeface="+mn-ea"/>
                <a:cs typeface="+mn-cs"/>
              </a:rPr>
              <a:t>Pro-drug tail</a:t>
            </a:r>
            <a:endParaRPr kumimoji="0" lang="en-SE" sz="1800" b="0" i="0" u="none" strike="noStrike" kern="1200" cap="none" spc="0" normalizeH="0" baseline="0" noProof="0" dirty="0">
              <a:ln>
                <a:noFill/>
              </a:ln>
              <a:solidFill>
                <a:srgbClr val="06565B"/>
              </a:solidFill>
              <a:effectLst/>
              <a:uLnTx/>
              <a:uFillTx/>
              <a:latin typeface="Roboto Medium"/>
              <a:ea typeface="+mn-ea"/>
              <a:cs typeface="+mn-cs"/>
            </a:endParaRPr>
          </a:p>
        </p:txBody>
      </p:sp>
      <p:sp>
        <p:nvSpPr>
          <p:cNvPr id="34" name="TextBox 33">
            <a:extLst>
              <a:ext uri="{FF2B5EF4-FFF2-40B4-BE49-F238E27FC236}">
                <a16:creationId xmlns:a16="http://schemas.microsoft.com/office/drawing/2014/main" id="{583A692C-15C4-46AA-A691-E9A55B3C5089}"/>
              </a:ext>
            </a:extLst>
          </p:cNvPr>
          <p:cNvSpPr txBox="1"/>
          <p:nvPr/>
        </p:nvSpPr>
        <p:spPr>
          <a:xfrm>
            <a:off x="6333932" y="1932494"/>
            <a:ext cx="4860000" cy="369332"/>
          </a:xfrm>
          <a:prstGeom prst="rect">
            <a:avLst/>
          </a:prstGeom>
          <a:noFill/>
        </p:spPr>
        <p:txBody>
          <a:bodyPr wrap="square" rtlCol="0">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47930"/>
                </a:solidFill>
                <a:effectLst/>
                <a:uLnTx/>
                <a:uFillTx/>
                <a:latin typeface="Roboto Medium"/>
                <a:ea typeface="+mn-ea"/>
                <a:cs typeface="+mn-cs"/>
              </a:rPr>
              <a:t>Active substance - troxacitabine</a:t>
            </a:r>
            <a:endParaRPr kumimoji="0" lang="en-SE" sz="1800" b="0" i="0" u="none" strike="noStrike" kern="1200" cap="none" spc="0" normalizeH="0" baseline="0" noProof="0" dirty="0">
              <a:ln>
                <a:noFill/>
              </a:ln>
              <a:solidFill>
                <a:srgbClr val="E47930"/>
              </a:solidFill>
              <a:effectLst/>
              <a:uLnTx/>
              <a:uFillTx/>
              <a:latin typeface="Roboto Medium"/>
              <a:ea typeface="+mn-ea"/>
              <a:cs typeface="+mn-cs"/>
            </a:endParaRPr>
          </a:p>
        </p:txBody>
      </p:sp>
    </p:spTree>
    <p:extLst>
      <p:ext uri="{BB962C8B-B14F-4D97-AF65-F5344CB8AC3E}">
        <p14:creationId xmlns:p14="http://schemas.microsoft.com/office/powerpoint/2010/main" val="3808511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a:xfrm>
            <a:off x="605591" y="536910"/>
            <a:ext cx="10728000" cy="923464"/>
          </a:xfrm>
        </p:spPr>
        <p:txBody>
          <a:bodyPr/>
          <a:lstStyle/>
          <a:p>
            <a:pPr eaLnBrk="1" hangingPunct="1"/>
            <a:r>
              <a:rPr lang="en-US" altLang="sv-SE" sz="2800" dirty="0" err="1"/>
              <a:t>Fostrox</a:t>
            </a:r>
            <a:r>
              <a:rPr lang="en-US" altLang="sv-SE" sz="2800" dirty="0"/>
              <a:t> – first-in-class, orphan drug inducing DNA damage &amp; cell death selectively in liver tumor tissue</a:t>
            </a:r>
          </a:p>
        </p:txBody>
      </p:sp>
      <p:sp>
        <p:nvSpPr>
          <p:cNvPr id="3" name="Footer Placeholder 2"/>
          <p:cNvSpPr>
            <a:spLocks noGrp="1"/>
          </p:cNvSpPr>
          <p:nvPr>
            <p:ph type="ftr" sz="quarter" idx="10"/>
          </p:nvPr>
        </p:nvSpPr>
        <p:spPr>
          <a:xfrm>
            <a:off x="685801" y="6194425"/>
            <a:ext cx="3758608" cy="514719"/>
          </a:xfrm>
        </p:spPr>
        <p:txBody>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11820"/>
                </a:solidFill>
                <a:effectLst/>
                <a:uLnTx/>
                <a:uFillTx/>
                <a:latin typeface="Roboto Light"/>
                <a:ea typeface="Roboto Light"/>
                <a:cs typeface="+mn-cs"/>
              </a:rPr>
              <a:t>*PD marker gH2AX (% positive cells/brown stain) shows </a:t>
            </a:r>
            <a:r>
              <a:rPr kumimoji="0" lang="en-US" sz="900" b="0" i="0" u="none" strike="noStrike" kern="1200" cap="none" spc="0" normalizeH="0" baseline="0" noProof="0" dirty="0" err="1">
                <a:ln>
                  <a:noFill/>
                </a:ln>
                <a:solidFill>
                  <a:srgbClr val="111820"/>
                </a:solidFill>
                <a:effectLst/>
                <a:uLnTx/>
                <a:uFillTx/>
                <a:latin typeface="Roboto Light"/>
                <a:ea typeface="Roboto Light"/>
                <a:cs typeface="+mn-cs"/>
              </a:rPr>
              <a:t>fostrox</a:t>
            </a:r>
            <a:r>
              <a:rPr kumimoji="0" lang="en-US" sz="900" b="0" i="0" u="none" strike="noStrike" kern="1200" cap="none" spc="0" normalizeH="0" baseline="0" noProof="0" dirty="0">
                <a:ln>
                  <a:noFill/>
                </a:ln>
                <a:solidFill>
                  <a:srgbClr val="111820"/>
                </a:solidFill>
                <a:effectLst/>
                <a:uLnTx/>
                <a:uFillTx/>
                <a:latin typeface="Roboto Light"/>
                <a:ea typeface="Roboto Light"/>
                <a:cs typeface="+mn-cs"/>
              </a:rPr>
              <a:t> induced DNA-damage in tumor cells and not normal liver tissue</a:t>
            </a:r>
          </a:p>
        </p:txBody>
      </p:sp>
      <p:sp>
        <p:nvSpPr>
          <p:cNvPr id="2150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Roboto Light" pitchFamily="2" charset="0"/>
              </a:defRPr>
            </a:lvl1pPr>
            <a:lvl2pPr marL="742950" indent="-285750">
              <a:defRPr>
                <a:solidFill>
                  <a:schemeClr val="tx1"/>
                </a:solidFill>
                <a:latin typeface="Roboto Light" pitchFamily="2" charset="0"/>
              </a:defRPr>
            </a:lvl2pPr>
            <a:lvl3pPr marL="1143000" indent="-228600">
              <a:defRPr>
                <a:solidFill>
                  <a:schemeClr val="tx1"/>
                </a:solidFill>
                <a:latin typeface="Roboto Light" pitchFamily="2" charset="0"/>
              </a:defRPr>
            </a:lvl3pPr>
            <a:lvl4pPr marL="1600200" indent="-228600">
              <a:defRPr>
                <a:solidFill>
                  <a:schemeClr val="tx1"/>
                </a:solidFill>
                <a:latin typeface="Roboto Light" pitchFamily="2" charset="0"/>
              </a:defRPr>
            </a:lvl4pPr>
            <a:lvl5pPr marL="2057400" indent="-228600">
              <a:defRPr>
                <a:solidFill>
                  <a:schemeClr val="tx1"/>
                </a:solidFill>
                <a:latin typeface="Roboto Light" pitchFamily="2" charset="0"/>
              </a:defRPr>
            </a:lvl5pPr>
            <a:lvl6pPr marL="2514600" indent="-228600" defTabSz="912813" eaLnBrk="0" fontAlgn="base" hangingPunct="0">
              <a:spcBef>
                <a:spcPct val="0"/>
              </a:spcBef>
              <a:spcAft>
                <a:spcPct val="0"/>
              </a:spcAft>
              <a:defRPr>
                <a:solidFill>
                  <a:schemeClr val="tx1"/>
                </a:solidFill>
                <a:latin typeface="Roboto Light" pitchFamily="2" charset="0"/>
              </a:defRPr>
            </a:lvl6pPr>
            <a:lvl7pPr marL="2971800" indent="-228600" defTabSz="912813" eaLnBrk="0" fontAlgn="base" hangingPunct="0">
              <a:spcBef>
                <a:spcPct val="0"/>
              </a:spcBef>
              <a:spcAft>
                <a:spcPct val="0"/>
              </a:spcAft>
              <a:defRPr>
                <a:solidFill>
                  <a:schemeClr val="tx1"/>
                </a:solidFill>
                <a:latin typeface="Roboto Light" pitchFamily="2" charset="0"/>
              </a:defRPr>
            </a:lvl7pPr>
            <a:lvl8pPr marL="3429000" indent="-228600" defTabSz="912813" eaLnBrk="0" fontAlgn="base" hangingPunct="0">
              <a:spcBef>
                <a:spcPct val="0"/>
              </a:spcBef>
              <a:spcAft>
                <a:spcPct val="0"/>
              </a:spcAft>
              <a:defRPr>
                <a:solidFill>
                  <a:schemeClr val="tx1"/>
                </a:solidFill>
                <a:latin typeface="Roboto Light" pitchFamily="2" charset="0"/>
              </a:defRPr>
            </a:lvl8pPr>
            <a:lvl9pPr marL="3886200" indent="-228600" defTabSz="912813" eaLnBrk="0" fontAlgn="base" hangingPunct="0">
              <a:spcBef>
                <a:spcPct val="0"/>
              </a:spcBef>
              <a:spcAft>
                <a:spcPct val="0"/>
              </a:spcAft>
              <a:defRPr>
                <a:solidFill>
                  <a:schemeClr val="tx1"/>
                </a:solidFill>
                <a:latin typeface="Roboto Light" pitchFamily="2"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fld id="{89242E56-439F-4B59-BF3F-FAE893747B4B}" type="slidenum">
              <a:rPr kumimoji="0" lang="sv-SE" altLang="sv-SE" sz="900" b="0" i="0" u="none" strike="noStrike" kern="1200" cap="none" spc="0" normalizeH="0" baseline="0" noProof="0" smtClean="0">
                <a:ln>
                  <a:noFill/>
                </a:ln>
                <a:solidFill>
                  <a:srgbClr val="111820"/>
                </a:solidFill>
                <a:effectLst/>
                <a:uLnTx/>
                <a:uFillTx/>
                <a:latin typeface="Roboto Light" pitchFamily="2" charset="0"/>
                <a:ea typeface="Roboto Light" panose="02000000000000000000" pitchFamily="2" charset="0"/>
                <a:cs typeface="Roboto Light" pitchFamily="2" charset="0"/>
              </a:rPr>
              <a:pPr marL="0" marR="0" lvl="0" indent="0" algn="l" defTabSz="912813" rtl="0" eaLnBrk="1" fontAlgn="base" latinLnBrk="0" hangingPunct="1">
                <a:lnSpc>
                  <a:spcPct val="100000"/>
                </a:lnSpc>
                <a:spcBef>
                  <a:spcPct val="0"/>
                </a:spcBef>
                <a:spcAft>
                  <a:spcPct val="0"/>
                </a:spcAft>
                <a:buClrTx/>
                <a:buSzTx/>
                <a:buFontTx/>
                <a:buNone/>
                <a:tabLst/>
                <a:defRPr/>
              </a:pPr>
              <a:t>9</a:t>
            </a:fld>
            <a:endParaRPr kumimoji="0" lang="sv-SE" altLang="sv-SE" sz="900" b="0" i="0" u="none" strike="noStrike" kern="1200" cap="none" spc="0" normalizeH="0" baseline="0" noProof="0">
              <a:ln>
                <a:noFill/>
              </a:ln>
              <a:solidFill>
                <a:srgbClr val="111820"/>
              </a:solidFill>
              <a:effectLst/>
              <a:uLnTx/>
              <a:uFillTx/>
              <a:latin typeface="Roboto Light" pitchFamily="2" charset="0"/>
              <a:ea typeface="Roboto Light" panose="02000000000000000000" pitchFamily="2" charset="0"/>
              <a:cs typeface="Roboto Light" pitchFamily="2" charset="0"/>
            </a:endParaRPr>
          </a:p>
        </p:txBody>
      </p:sp>
      <p:sp>
        <p:nvSpPr>
          <p:cNvPr id="19" name="TextBox 18">
            <a:extLst>
              <a:ext uri="{FF2B5EF4-FFF2-40B4-BE49-F238E27FC236}">
                <a16:creationId xmlns:a16="http://schemas.microsoft.com/office/drawing/2014/main" id="{818121C5-5667-45D5-91EB-78B58B200DB1}"/>
              </a:ext>
            </a:extLst>
          </p:cNvPr>
          <p:cNvSpPr txBox="1"/>
          <p:nvPr/>
        </p:nvSpPr>
        <p:spPr>
          <a:xfrm>
            <a:off x="575630" y="1630484"/>
            <a:ext cx="5400000" cy="576000"/>
          </a:xfrm>
          <a:prstGeom prst="rect">
            <a:avLst/>
          </a:prstGeom>
          <a:noFill/>
        </p:spPr>
        <p:txBody>
          <a:bodyPr wrap="square" lIns="72000" rIns="0" rtlCol="0" anchor="b">
            <a:noAutofit/>
          </a:bodyPr>
          <a:lstStyle/>
          <a:p>
            <a:pPr marL="0" marR="0" lvl="0" indent="0" algn="l" defTabSz="912813"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Light"/>
                <a:ea typeface="Roboto Light"/>
                <a:cs typeface="+mn-cs"/>
              </a:rPr>
              <a:t>Differentiated mechanism of action (</a:t>
            </a:r>
            <a:r>
              <a:rPr kumimoji="0" lang="en-US" sz="1600" b="0" i="0" u="none" strike="noStrike" kern="1200" cap="none" spc="0" normalizeH="0" baseline="0" noProof="0" dirty="0" err="1">
                <a:ln>
                  <a:noFill/>
                </a:ln>
                <a:solidFill>
                  <a:srgbClr val="000000"/>
                </a:solidFill>
                <a:effectLst/>
                <a:uLnTx/>
                <a:uFillTx/>
                <a:latin typeface="Roboto Light"/>
                <a:ea typeface="Roboto Light"/>
                <a:cs typeface="+mn-cs"/>
              </a:rPr>
              <a:t>MoA</a:t>
            </a:r>
            <a:r>
              <a:rPr kumimoji="0" lang="en-US" sz="1600" b="0" i="0" u="none" strike="noStrike" kern="1200" cap="none" spc="0" normalizeH="0" baseline="0" noProof="0" dirty="0">
                <a:ln>
                  <a:noFill/>
                </a:ln>
                <a:solidFill>
                  <a:srgbClr val="000000"/>
                </a:solidFill>
                <a:effectLst/>
                <a:uLnTx/>
                <a:uFillTx/>
                <a:latin typeface="Roboto Light"/>
                <a:ea typeface="Roboto Light"/>
                <a:cs typeface="+mn-cs"/>
              </a:rPr>
              <a:t>) d</a:t>
            </a:r>
            <a:r>
              <a:rPr kumimoji="0" lang="en-US" sz="1600" b="0" i="0" u="none" strike="noStrike" kern="1200" cap="none" spc="0" normalizeH="0" baseline="0" noProof="0" dirty="0" err="1">
                <a:ln>
                  <a:noFill/>
                </a:ln>
                <a:solidFill>
                  <a:srgbClr val="000000"/>
                </a:solidFill>
                <a:effectLst/>
                <a:uLnTx/>
                <a:uFillTx/>
                <a:latin typeface="Roboto Light"/>
                <a:ea typeface="Roboto Light"/>
                <a:cs typeface="+mn-cs"/>
              </a:rPr>
              <a:t>esigned</a:t>
            </a:r>
            <a:r>
              <a:rPr kumimoji="0" lang="en-US" sz="1600" b="0" i="0" u="none" strike="noStrike" kern="1200" cap="none" spc="0" normalizeH="0" baseline="0" noProof="0" dirty="0">
                <a:ln>
                  <a:noFill/>
                </a:ln>
                <a:solidFill>
                  <a:srgbClr val="000000"/>
                </a:solidFill>
                <a:effectLst/>
                <a:uLnTx/>
                <a:uFillTx/>
                <a:latin typeface="Roboto Light"/>
                <a:ea typeface="Roboto Light"/>
                <a:cs typeface="+mn-cs"/>
              </a:rPr>
              <a:t> to be liver targeted &amp; </a:t>
            </a:r>
            <a:r>
              <a:rPr kumimoji="0" lang="en-US" sz="1600" b="0" i="0" u="none" strike="noStrike" kern="1200" cap="none" spc="0" normalizeH="0" baseline="0" noProof="0" dirty="0" err="1">
                <a:ln>
                  <a:noFill/>
                </a:ln>
                <a:solidFill>
                  <a:srgbClr val="000000"/>
                </a:solidFill>
                <a:effectLst/>
                <a:uLnTx/>
                <a:uFillTx/>
                <a:latin typeface="Roboto Light"/>
                <a:ea typeface="Roboto Light"/>
                <a:cs typeface="+mn-cs"/>
              </a:rPr>
              <a:t>minimise</a:t>
            </a:r>
            <a:r>
              <a:rPr kumimoji="0" lang="en-US" sz="1600" b="0" i="0" u="none" strike="noStrike" kern="1200" cap="none" spc="0" normalizeH="0" baseline="0" noProof="0" dirty="0">
                <a:ln>
                  <a:noFill/>
                </a:ln>
                <a:solidFill>
                  <a:srgbClr val="000000"/>
                </a:solidFill>
                <a:effectLst/>
                <a:uLnTx/>
                <a:uFillTx/>
                <a:latin typeface="Roboto Light"/>
                <a:ea typeface="Roboto Light"/>
                <a:cs typeface="+mn-cs"/>
              </a:rPr>
              <a:t> systemic exposure</a:t>
            </a:r>
            <a:endParaRPr kumimoji="0" lang="en-GB" sz="1600" b="0" i="0" u="none" strike="noStrike" kern="1200" cap="none" spc="0" normalizeH="0" baseline="0" noProof="0" dirty="0">
              <a:ln>
                <a:noFill/>
              </a:ln>
              <a:solidFill>
                <a:srgbClr val="000000"/>
              </a:solidFill>
              <a:effectLst/>
              <a:uLnTx/>
              <a:uFillTx/>
              <a:latin typeface="Roboto Light"/>
              <a:ea typeface="Roboto Light"/>
              <a:cs typeface="+mn-cs"/>
            </a:endParaRPr>
          </a:p>
        </p:txBody>
      </p:sp>
      <p:cxnSp>
        <p:nvCxnSpPr>
          <p:cNvPr id="4" name="Straight Connector 3">
            <a:extLst>
              <a:ext uri="{FF2B5EF4-FFF2-40B4-BE49-F238E27FC236}">
                <a16:creationId xmlns:a16="http://schemas.microsoft.com/office/drawing/2014/main" id="{85F0D0C8-9E51-473B-BFEC-E7742007BCD4}"/>
              </a:ext>
            </a:extLst>
          </p:cNvPr>
          <p:cNvCxnSpPr>
            <a:cxnSpLocks/>
          </p:cNvCxnSpPr>
          <p:nvPr/>
        </p:nvCxnSpPr>
        <p:spPr>
          <a:xfrm>
            <a:off x="575630" y="2220818"/>
            <a:ext cx="5400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F6CB00C-94DD-4F87-AF7D-7AF9D181704A}"/>
              </a:ext>
            </a:extLst>
          </p:cNvPr>
          <p:cNvGrpSpPr/>
          <p:nvPr/>
        </p:nvGrpSpPr>
        <p:grpSpPr>
          <a:xfrm>
            <a:off x="1022200" y="2462470"/>
            <a:ext cx="4320000" cy="3240000"/>
            <a:chOff x="6696075" y="1601206"/>
            <a:chExt cx="5042702" cy="4305624"/>
          </a:xfrm>
        </p:grpSpPr>
        <p:grpSp>
          <p:nvGrpSpPr>
            <p:cNvPr id="16" name="Group 15">
              <a:extLst>
                <a:ext uri="{FF2B5EF4-FFF2-40B4-BE49-F238E27FC236}">
                  <a16:creationId xmlns:a16="http://schemas.microsoft.com/office/drawing/2014/main" id="{8148A1C5-127D-4316-B3B7-67C68E977E47}"/>
                </a:ext>
              </a:extLst>
            </p:cNvPr>
            <p:cNvGrpSpPr/>
            <p:nvPr/>
          </p:nvGrpSpPr>
          <p:grpSpPr>
            <a:xfrm>
              <a:off x="6696075" y="1601206"/>
              <a:ext cx="5042702" cy="4305624"/>
              <a:chOff x="7073993" y="1077248"/>
              <a:chExt cx="5042702" cy="4305624"/>
            </a:xfrm>
          </p:grpSpPr>
          <p:pic>
            <p:nvPicPr>
              <p:cNvPr id="18" name="Platshållare för bild 25">
                <a:extLst>
                  <a:ext uri="{FF2B5EF4-FFF2-40B4-BE49-F238E27FC236}">
                    <a16:creationId xmlns:a16="http://schemas.microsoft.com/office/drawing/2014/main" id="{101ED69A-F611-40E1-B281-BF297A09218C}"/>
                  </a:ext>
                </a:extLst>
              </p:cNvPr>
              <p:cNvPicPr>
                <a:picLocks noChangeAspect="1"/>
              </p:cNvPicPr>
              <p:nvPr/>
            </p:nvPicPr>
            <p:blipFill rotWithShape="1">
              <a:blip r:embed="rId2"/>
              <a:srcRect t="-5544" b="-8078"/>
              <a:stretch/>
            </p:blipFill>
            <p:spPr>
              <a:xfrm>
                <a:off x="8011854" y="1505825"/>
                <a:ext cx="3596365" cy="2275648"/>
              </a:xfrm>
              <a:prstGeom prst="rect">
                <a:avLst/>
              </a:prstGeom>
            </p:spPr>
          </p:pic>
          <p:grpSp>
            <p:nvGrpSpPr>
              <p:cNvPr id="20" name="Grupp 6">
                <a:extLst>
                  <a:ext uri="{FF2B5EF4-FFF2-40B4-BE49-F238E27FC236}">
                    <a16:creationId xmlns:a16="http://schemas.microsoft.com/office/drawing/2014/main" id="{310C68A4-C689-4036-A77A-FABF5505EEFF}"/>
                  </a:ext>
                </a:extLst>
              </p:cNvPr>
              <p:cNvGrpSpPr/>
              <p:nvPr/>
            </p:nvGrpSpPr>
            <p:grpSpPr>
              <a:xfrm>
                <a:off x="7073993" y="2649661"/>
                <a:ext cx="3839160" cy="2733211"/>
                <a:chOff x="4087874" y="1794206"/>
                <a:chExt cx="3765565" cy="2680816"/>
              </a:xfrm>
            </p:grpSpPr>
            <p:sp>
              <p:nvSpPr>
                <p:cNvPr id="41" name="Ellips 46">
                  <a:extLst>
                    <a:ext uri="{FF2B5EF4-FFF2-40B4-BE49-F238E27FC236}">
                      <a16:creationId xmlns:a16="http://schemas.microsoft.com/office/drawing/2014/main" id="{AAD523F0-92E5-4038-9549-6C9DC03D37CC}"/>
                    </a:ext>
                  </a:extLst>
                </p:cNvPr>
                <p:cNvSpPr/>
                <p:nvPr/>
              </p:nvSpPr>
              <p:spPr>
                <a:xfrm>
                  <a:off x="4087874" y="2052092"/>
                  <a:ext cx="2422930" cy="2422930"/>
                </a:xfrm>
                <a:prstGeom prst="ellipse">
                  <a:avLst/>
                </a:prstGeom>
                <a:solidFill>
                  <a:srgbClr val="E6ECF0"/>
                </a:solidFill>
                <a:ln w="31750">
                  <a:no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endParaRPr kumimoji="0" lang="en-US" sz="2133" b="0" i="0" u="sng" strike="noStrike" kern="1200" cap="none" spc="0" normalizeH="0" baseline="0" noProof="0">
                    <a:ln>
                      <a:noFill/>
                    </a:ln>
                    <a:solidFill>
                      <a:prstClr val="white"/>
                    </a:solidFill>
                    <a:effectLst/>
                    <a:uLnTx/>
                    <a:uFillTx/>
                    <a:latin typeface="Roboto Light"/>
                    <a:ea typeface="Intro Cond" charset="0"/>
                    <a:cs typeface="Intro Cond" charset="0"/>
                  </a:endParaRPr>
                </a:p>
              </p:txBody>
            </p:sp>
            <p:sp>
              <p:nvSpPr>
                <p:cNvPr id="42" name="Likbent triangel 1">
                  <a:extLst>
                    <a:ext uri="{FF2B5EF4-FFF2-40B4-BE49-F238E27FC236}">
                      <a16:creationId xmlns:a16="http://schemas.microsoft.com/office/drawing/2014/main" id="{96242E3B-C340-496E-82C2-C64058AA6BB5}"/>
                    </a:ext>
                  </a:extLst>
                </p:cNvPr>
                <p:cNvSpPr/>
                <p:nvPr/>
              </p:nvSpPr>
              <p:spPr>
                <a:xfrm rot="3161910">
                  <a:off x="6534984" y="1156228"/>
                  <a:ext cx="680478" cy="1956433"/>
                </a:xfrm>
                <a:prstGeom prst="triangle">
                  <a:avLst/>
                </a:prstGeom>
                <a:solidFill>
                  <a:srgbClr val="E6ECF0"/>
                </a:solidFill>
                <a:ln w="6350">
                  <a:no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endParaRPr kumimoji="0" lang="sv-SE" sz="2133" b="0" i="0" u="sng" strike="noStrike" kern="1200" cap="none" spc="0" normalizeH="0" baseline="0" noProof="0">
                    <a:ln>
                      <a:noFill/>
                    </a:ln>
                    <a:solidFill>
                      <a:prstClr val="white"/>
                    </a:solidFill>
                    <a:effectLst/>
                    <a:uLnTx/>
                    <a:uFillTx/>
                    <a:latin typeface="Roboto Light"/>
                    <a:ea typeface="Intro Cond" charset="0"/>
                    <a:cs typeface="Intro Cond" charset="0"/>
                  </a:endParaRPr>
                </a:p>
              </p:txBody>
            </p:sp>
          </p:grpSp>
          <p:pic>
            <p:nvPicPr>
              <p:cNvPr id="22" name="Bildobjekt 26">
                <a:extLst>
                  <a:ext uri="{FF2B5EF4-FFF2-40B4-BE49-F238E27FC236}">
                    <a16:creationId xmlns:a16="http://schemas.microsoft.com/office/drawing/2014/main" id="{E072ABCE-1EDE-44C9-99E3-91CB589D3382}"/>
                  </a:ext>
                </a:extLst>
              </p:cNvPr>
              <p:cNvPicPr>
                <a:picLocks noChangeAspect="1"/>
              </p:cNvPicPr>
              <p:nvPr/>
            </p:nvPicPr>
            <p:blipFill>
              <a:blip r:embed="rId3"/>
              <a:stretch>
                <a:fillRect/>
              </a:stretch>
            </p:blipFill>
            <p:spPr>
              <a:xfrm>
                <a:off x="8205318" y="4956396"/>
                <a:ext cx="414084" cy="251713"/>
              </a:xfrm>
              <a:prstGeom prst="rect">
                <a:avLst/>
              </a:prstGeom>
            </p:spPr>
          </p:pic>
          <p:grpSp>
            <p:nvGrpSpPr>
              <p:cNvPr id="23" name="Grupp 54">
                <a:extLst>
                  <a:ext uri="{FF2B5EF4-FFF2-40B4-BE49-F238E27FC236}">
                    <a16:creationId xmlns:a16="http://schemas.microsoft.com/office/drawing/2014/main" id="{A78ACD3A-E9B1-4AAB-A160-E74F6290FA6D}"/>
                  </a:ext>
                </a:extLst>
              </p:cNvPr>
              <p:cNvGrpSpPr/>
              <p:nvPr/>
            </p:nvGrpSpPr>
            <p:grpSpPr>
              <a:xfrm>
                <a:off x="8205318" y="3851156"/>
                <a:ext cx="595877" cy="619289"/>
                <a:chOff x="5197511" y="2744065"/>
                <a:chExt cx="584454" cy="607417"/>
              </a:xfrm>
            </p:grpSpPr>
            <p:pic>
              <p:nvPicPr>
                <p:cNvPr id="39" name="Bildobjekt 28">
                  <a:extLst>
                    <a:ext uri="{FF2B5EF4-FFF2-40B4-BE49-F238E27FC236}">
                      <a16:creationId xmlns:a16="http://schemas.microsoft.com/office/drawing/2014/main" id="{9FAF869F-54DA-452E-8D33-CEBFBA566966}"/>
                    </a:ext>
                  </a:extLst>
                </p:cNvPr>
                <p:cNvPicPr>
                  <a:picLocks noChangeAspect="1"/>
                </p:cNvPicPr>
                <p:nvPr/>
              </p:nvPicPr>
              <p:blipFill>
                <a:blip r:embed="rId4"/>
                <a:stretch>
                  <a:fillRect/>
                </a:stretch>
              </p:blipFill>
              <p:spPr>
                <a:xfrm>
                  <a:off x="5197511" y="2744065"/>
                  <a:ext cx="584454" cy="370332"/>
                </a:xfrm>
                <a:prstGeom prst="rect">
                  <a:avLst/>
                </a:prstGeom>
              </p:spPr>
            </p:pic>
            <p:cxnSp>
              <p:nvCxnSpPr>
                <p:cNvPr id="40" name="Rak pilkoppling 42">
                  <a:extLst>
                    <a:ext uri="{FF2B5EF4-FFF2-40B4-BE49-F238E27FC236}">
                      <a16:creationId xmlns:a16="http://schemas.microsoft.com/office/drawing/2014/main" id="{1451DA05-BD74-4FF3-8645-A2C3FADA73EA}"/>
                    </a:ext>
                  </a:extLst>
                </p:cNvPr>
                <p:cNvCxnSpPr/>
                <p:nvPr/>
              </p:nvCxnSpPr>
              <p:spPr>
                <a:xfrm flipV="1">
                  <a:off x="5299339" y="3168538"/>
                  <a:ext cx="0" cy="182944"/>
                </a:xfrm>
                <a:prstGeom prst="straightConnector1">
                  <a:avLst/>
                </a:prstGeom>
                <a:ln w="25400">
                  <a:tailEnd type="arrow" w="med" len="sm"/>
                </a:ln>
              </p:spPr>
              <p:style>
                <a:lnRef idx="1">
                  <a:schemeClr val="accent1"/>
                </a:lnRef>
                <a:fillRef idx="0">
                  <a:schemeClr val="accent1"/>
                </a:fillRef>
                <a:effectRef idx="0">
                  <a:schemeClr val="accent1"/>
                </a:effectRef>
                <a:fontRef idx="minor">
                  <a:schemeClr val="tx1"/>
                </a:fontRef>
              </p:style>
            </p:cxnSp>
          </p:grpSp>
          <p:grpSp>
            <p:nvGrpSpPr>
              <p:cNvPr id="24" name="Grupp 53">
                <a:extLst>
                  <a:ext uri="{FF2B5EF4-FFF2-40B4-BE49-F238E27FC236}">
                    <a16:creationId xmlns:a16="http://schemas.microsoft.com/office/drawing/2014/main" id="{92BF0676-856F-4E58-BE91-AA97F4767677}"/>
                  </a:ext>
                </a:extLst>
              </p:cNvPr>
              <p:cNvGrpSpPr/>
              <p:nvPr/>
            </p:nvGrpSpPr>
            <p:grpSpPr>
              <a:xfrm>
                <a:off x="8205318" y="4470442"/>
                <a:ext cx="414084" cy="488796"/>
                <a:chOff x="5197511" y="3351482"/>
                <a:chExt cx="406146" cy="479426"/>
              </a:xfrm>
            </p:grpSpPr>
            <p:pic>
              <p:nvPicPr>
                <p:cNvPr id="37" name="Bildobjekt 27">
                  <a:extLst>
                    <a:ext uri="{FF2B5EF4-FFF2-40B4-BE49-F238E27FC236}">
                      <a16:creationId xmlns:a16="http://schemas.microsoft.com/office/drawing/2014/main" id="{B9A80864-BEC9-40E9-BB11-E365FAE13673}"/>
                    </a:ext>
                  </a:extLst>
                </p:cNvPr>
                <p:cNvPicPr>
                  <a:picLocks noChangeAspect="1"/>
                </p:cNvPicPr>
                <p:nvPr/>
              </p:nvPicPr>
              <p:blipFill>
                <a:blip r:embed="rId5"/>
                <a:stretch>
                  <a:fillRect/>
                </a:stretch>
              </p:blipFill>
              <p:spPr>
                <a:xfrm>
                  <a:off x="5197511" y="3351482"/>
                  <a:ext cx="406146" cy="246888"/>
                </a:xfrm>
                <a:prstGeom prst="rect">
                  <a:avLst/>
                </a:prstGeom>
              </p:spPr>
            </p:pic>
            <p:cxnSp>
              <p:nvCxnSpPr>
                <p:cNvPr id="38" name="Rak pilkoppling 43">
                  <a:extLst>
                    <a:ext uri="{FF2B5EF4-FFF2-40B4-BE49-F238E27FC236}">
                      <a16:creationId xmlns:a16="http://schemas.microsoft.com/office/drawing/2014/main" id="{329F34DB-8D86-441D-9333-34AB264C02D9}"/>
                    </a:ext>
                  </a:extLst>
                </p:cNvPr>
                <p:cNvCxnSpPr/>
                <p:nvPr/>
              </p:nvCxnSpPr>
              <p:spPr>
                <a:xfrm flipV="1">
                  <a:off x="5299339" y="3647964"/>
                  <a:ext cx="0" cy="182944"/>
                </a:xfrm>
                <a:prstGeom prst="straightConnector1">
                  <a:avLst/>
                </a:prstGeom>
                <a:ln w="25400">
                  <a:tailEnd type="arrow" w="med" len="sm"/>
                </a:ln>
              </p:spPr>
              <p:style>
                <a:lnRef idx="1">
                  <a:schemeClr val="accent1"/>
                </a:lnRef>
                <a:fillRef idx="0">
                  <a:schemeClr val="accent1"/>
                </a:fillRef>
                <a:effectRef idx="0">
                  <a:schemeClr val="accent1"/>
                </a:effectRef>
                <a:fontRef idx="minor">
                  <a:schemeClr val="tx1"/>
                </a:fontRef>
              </p:style>
            </p:cxnSp>
          </p:grpSp>
          <p:grpSp>
            <p:nvGrpSpPr>
              <p:cNvPr id="25" name="Grupp 55">
                <a:extLst>
                  <a:ext uri="{FF2B5EF4-FFF2-40B4-BE49-F238E27FC236}">
                    <a16:creationId xmlns:a16="http://schemas.microsoft.com/office/drawing/2014/main" id="{CFC356F4-1B9C-48C8-9221-42C7310261C7}"/>
                  </a:ext>
                </a:extLst>
              </p:cNvPr>
              <p:cNvGrpSpPr/>
              <p:nvPr/>
            </p:nvGrpSpPr>
            <p:grpSpPr>
              <a:xfrm>
                <a:off x="8205318" y="3248439"/>
                <a:ext cx="776893" cy="731724"/>
                <a:chOff x="5197511" y="2152905"/>
                <a:chExt cx="762000" cy="717697"/>
              </a:xfrm>
            </p:grpSpPr>
            <p:pic>
              <p:nvPicPr>
                <p:cNvPr id="35" name="Bildobjekt 29">
                  <a:extLst>
                    <a:ext uri="{FF2B5EF4-FFF2-40B4-BE49-F238E27FC236}">
                      <a16:creationId xmlns:a16="http://schemas.microsoft.com/office/drawing/2014/main" id="{EF9E525E-6B3C-4156-801A-FF9227977F7C}"/>
                    </a:ext>
                  </a:extLst>
                </p:cNvPr>
                <p:cNvPicPr>
                  <a:picLocks noChangeAspect="1"/>
                </p:cNvPicPr>
                <p:nvPr/>
              </p:nvPicPr>
              <p:blipFill>
                <a:blip r:embed="rId6"/>
                <a:stretch>
                  <a:fillRect/>
                </a:stretch>
              </p:blipFill>
              <p:spPr>
                <a:xfrm>
                  <a:off x="5197511" y="2152905"/>
                  <a:ext cx="762000" cy="492252"/>
                </a:xfrm>
                <a:prstGeom prst="rect">
                  <a:avLst/>
                </a:prstGeom>
              </p:spPr>
            </p:pic>
            <p:cxnSp>
              <p:nvCxnSpPr>
                <p:cNvPr id="36" name="Rak pilkoppling 44">
                  <a:extLst>
                    <a:ext uri="{FF2B5EF4-FFF2-40B4-BE49-F238E27FC236}">
                      <a16:creationId xmlns:a16="http://schemas.microsoft.com/office/drawing/2014/main" id="{53550869-CC9E-4B51-B320-A9AA59A70D44}"/>
                    </a:ext>
                  </a:extLst>
                </p:cNvPr>
                <p:cNvCxnSpPr/>
                <p:nvPr/>
              </p:nvCxnSpPr>
              <p:spPr>
                <a:xfrm flipV="1">
                  <a:off x="5299339" y="2687658"/>
                  <a:ext cx="0" cy="182944"/>
                </a:xfrm>
                <a:prstGeom prst="straightConnector1">
                  <a:avLst/>
                </a:prstGeom>
                <a:ln w="25400">
                  <a:tailEnd type="arrow" w="med" len="sm"/>
                </a:ln>
              </p:spPr>
              <p:style>
                <a:lnRef idx="1">
                  <a:schemeClr val="accent1"/>
                </a:lnRef>
                <a:fillRef idx="0">
                  <a:schemeClr val="accent1"/>
                </a:fillRef>
                <a:effectRef idx="0">
                  <a:schemeClr val="accent1"/>
                </a:effectRef>
                <a:fontRef idx="minor">
                  <a:schemeClr val="tx1"/>
                </a:fontRef>
              </p:style>
            </p:cxnSp>
          </p:grpSp>
          <p:sp>
            <p:nvSpPr>
              <p:cNvPr id="26" name="textruta 48">
                <a:extLst>
                  <a:ext uri="{FF2B5EF4-FFF2-40B4-BE49-F238E27FC236}">
                    <a16:creationId xmlns:a16="http://schemas.microsoft.com/office/drawing/2014/main" id="{C07E6AE5-6599-4EB3-85A9-EB38147215C8}"/>
                  </a:ext>
                </a:extLst>
              </p:cNvPr>
              <p:cNvSpPr txBox="1"/>
              <p:nvPr/>
            </p:nvSpPr>
            <p:spPr>
              <a:xfrm>
                <a:off x="7244310" y="3561841"/>
                <a:ext cx="939500" cy="476404"/>
              </a:xfrm>
              <a:prstGeom prst="rect">
                <a:avLst/>
              </a:prstGeom>
              <a:noFill/>
            </p:spPr>
            <p:txBody>
              <a:bodyPr wrap="square" lIns="0" tIns="0" rIns="0" bIns="0" rtlCol="0">
                <a:noAutofit/>
              </a:bodyPr>
              <a:lstStyle/>
              <a:p>
                <a:pPr marL="0" marR="0" lvl="0" indent="0" algn="ctr" defTabSz="912813" rtl="0" eaLnBrk="0" fontAlgn="base" latinLnBrk="0" hangingPunct="0">
                  <a:lnSpc>
                    <a:spcPct val="90000"/>
                  </a:lnSpc>
                  <a:spcBef>
                    <a:spcPct val="0"/>
                  </a:spcBef>
                  <a:spcAft>
                    <a:spcPts val="1067"/>
                  </a:spcAft>
                  <a:buClrTx/>
                  <a:buSzTx/>
                  <a:buFontTx/>
                  <a:buNone/>
                  <a:tabLst/>
                  <a:defRPr/>
                </a:pPr>
                <a:r>
                  <a:rPr kumimoji="0" lang="en-US" sz="1200" b="0" i="0" u="none" strike="noStrike" kern="1200" cap="none" spc="0" normalizeH="0" baseline="0" noProof="0">
                    <a:ln>
                      <a:noFill/>
                    </a:ln>
                    <a:solidFill>
                      <a:srgbClr val="000000"/>
                    </a:solidFill>
                    <a:effectLst/>
                    <a:uLnTx/>
                    <a:uFillTx/>
                    <a:latin typeface="Roboto Medium"/>
                    <a:ea typeface="Frutiger LT Std 45 Light" charset="0"/>
                    <a:cs typeface="Frutiger LT Std 45 Light" charset="0"/>
                  </a:rPr>
                  <a:t>TRX-TP</a:t>
                </a:r>
              </a:p>
            </p:txBody>
          </p:sp>
          <p:grpSp>
            <p:nvGrpSpPr>
              <p:cNvPr id="27" name="Grupp 57">
                <a:extLst>
                  <a:ext uri="{FF2B5EF4-FFF2-40B4-BE49-F238E27FC236}">
                    <a16:creationId xmlns:a16="http://schemas.microsoft.com/office/drawing/2014/main" id="{B2400834-1F14-4AE1-8A36-3541911DA974}"/>
                  </a:ext>
                </a:extLst>
              </p:cNvPr>
              <p:cNvGrpSpPr/>
              <p:nvPr/>
            </p:nvGrpSpPr>
            <p:grpSpPr>
              <a:xfrm>
                <a:off x="10925129" y="1410416"/>
                <a:ext cx="1191564" cy="760801"/>
                <a:chOff x="7865185" y="350116"/>
                <a:chExt cx="1168723" cy="746216"/>
              </a:xfrm>
            </p:grpSpPr>
            <p:sp>
              <p:nvSpPr>
                <p:cNvPr id="31" name="textruta 30">
                  <a:extLst>
                    <a:ext uri="{FF2B5EF4-FFF2-40B4-BE49-F238E27FC236}">
                      <a16:creationId xmlns:a16="http://schemas.microsoft.com/office/drawing/2014/main" id="{02F9F19F-0BFD-4AF2-B76E-347E7923B773}"/>
                    </a:ext>
                  </a:extLst>
                </p:cNvPr>
                <p:cNvSpPr txBox="1"/>
                <p:nvPr/>
              </p:nvSpPr>
              <p:spPr>
                <a:xfrm>
                  <a:off x="7991061" y="350116"/>
                  <a:ext cx="1042847" cy="234072"/>
                </a:xfrm>
                <a:prstGeom prst="rect">
                  <a:avLst/>
                </a:prstGeom>
                <a:noFill/>
              </p:spPr>
              <p:txBody>
                <a:bodyPr wrap="square" lIns="0" tIns="0" rIns="0" bIns="0" rtlCol="0">
                  <a:noAutofit/>
                </a:bodyPr>
                <a:lstStyle/>
                <a:p>
                  <a:pPr marL="0" marR="0" lvl="0" indent="0" algn="r" defTabSz="912813" rtl="0" eaLnBrk="0" fontAlgn="base" latinLnBrk="0" hangingPunct="0">
                    <a:lnSpc>
                      <a:spcPct val="90000"/>
                    </a:lnSpc>
                    <a:spcBef>
                      <a:spcPct val="0"/>
                    </a:spcBef>
                    <a:spcAft>
                      <a:spcPts val="1067"/>
                    </a:spcAft>
                    <a:buClrTx/>
                    <a:buSzTx/>
                    <a:buFontTx/>
                    <a:buNone/>
                    <a:tabLst/>
                    <a:defRPr/>
                  </a:pPr>
                  <a:r>
                    <a:rPr kumimoji="0" lang="en-US" sz="1200" b="0" i="0" u="none" strike="noStrike" kern="1200" cap="none" spc="0" normalizeH="0" baseline="0" noProof="0">
                      <a:ln>
                        <a:noFill/>
                      </a:ln>
                      <a:solidFill>
                        <a:srgbClr val="000000"/>
                      </a:solidFill>
                      <a:effectLst/>
                      <a:uLnTx/>
                      <a:uFillTx/>
                      <a:latin typeface="Roboto Medium"/>
                      <a:ea typeface="Frutiger LT Std 45 Light" charset="0"/>
                      <a:cs typeface="Frutiger LT Std 45 Light" charset="0"/>
                    </a:rPr>
                    <a:t>Cancer cells</a:t>
                  </a:r>
                </a:p>
              </p:txBody>
            </p:sp>
            <p:grpSp>
              <p:nvGrpSpPr>
                <p:cNvPr id="32" name="Grupp 37">
                  <a:extLst>
                    <a:ext uri="{FF2B5EF4-FFF2-40B4-BE49-F238E27FC236}">
                      <a16:creationId xmlns:a16="http://schemas.microsoft.com/office/drawing/2014/main" id="{0DCFD443-8683-462F-8A39-7ACB3EE4590B}"/>
                    </a:ext>
                  </a:extLst>
                </p:cNvPr>
                <p:cNvGrpSpPr/>
                <p:nvPr/>
              </p:nvGrpSpPr>
              <p:grpSpPr>
                <a:xfrm>
                  <a:off x="7865185" y="602836"/>
                  <a:ext cx="501873" cy="493496"/>
                  <a:chOff x="7865185" y="602836"/>
                  <a:chExt cx="501873" cy="493496"/>
                </a:xfrm>
              </p:grpSpPr>
              <p:cxnSp>
                <p:nvCxnSpPr>
                  <p:cNvPr id="33" name="Rak pilkoppling 32">
                    <a:extLst>
                      <a:ext uri="{FF2B5EF4-FFF2-40B4-BE49-F238E27FC236}">
                        <a16:creationId xmlns:a16="http://schemas.microsoft.com/office/drawing/2014/main" id="{6DA422CF-FEC7-4035-A1FE-F1B955F61B73}"/>
                      </a:ext>
                    </a:extLst>
                  </p:cNvPr>
                  <p:cNvCxnSpPr>
                    <a:cxnSpLocks/>
                  </p:cNvCxnSpPr>
                  <p:nvPr/>
                </p:nvCxnSpPr>
                <p:spPr>
                  <a:xfrm flipH="1">
                    <a:off x="7865185" y="795914"/>
                    <a:ext cx="308795" cy="300418"/>
                  </a:xfrm>
                  <a:prstGeom prst="straightConnector1">
                    <a:avLst/>
                  </a:prstGeom>
                  <a:ln w="19050">
                    <a:solidFill>
                      <a:schemeClr val="bg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4" name="Rak koppling 35">
                    <a:extLst>
                      <a:ext uri="{FF2B5EF4-FFF2-40B4-BE49-F238E27FC236}">
                        <a16:creationId xmlns:a16="http://schemas.microsoft.com/office/drawing/2014/main" id="{20D60759-2423-4D12-B53E-B1454879F070}"/>
                      </a:ext>
                    </a:extLst>
                  </p:cNvPr>
                  <p:cNvCxnSpPr>
                    <a:cxnSpLocks/>
                  </p:cNvCxnSpPr>
                  <p:nvPr/>
                </p:nvCxnSpPr>
                <p:spPr>
                  <a:xfrm flipV="1">
                    <a:off x="8173980" y="602836"/>
                    <a:ext cx="193078" cy="1930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8" name="textruta 48">
                <a:extLst>
                  <a:ext uri="{FF2B5EF4-FFF2-40B4-BE49-F238E27FC236}">
                    <a16:creationId xmlns:a16="http://schemas.microsoft.com/office/drawing/2014/main" id="{77DD2ED5-32C1-4C49-BEBB-8B743B148D13}"/>
                  </a:ext>
                </a:extLst>
              </p:cNvPr>
              <p:cNvSpPr txBox="1"/>
              <p:nvPr/>
            </p:nvSpPr>
            <p:spPr>
              <a:xfrm>
                <a:off x="7073993" y="5081646"/>
                <a:ext cx="1355719" cy="198689"/>
              </a:xfrm>
              <a:prstGeom prst="rect">
                <a:avLst/>
              </a:prstGeom>
              <a:noFill/>
            </p:spPr>
            <p:txBody>
              <a:bodyPr wrap="square" lIns="0" tIns="0" rIns="0" bIns="0" rtlCol="0">
                <a:noAutofit/>
              </a:bodyPr>
              <a:lstStyle/>
              <a:p>
                <a:pPr marL="0" marR="0" lvl="0" indent="0" algn="ctr" defTabSz="912813" rtl="0" eaLnBrk="0" fontAlgn="base" latinLnBrk="0" hangingPunct="0">
                  <a:lnSpc>
                    <a:spcPct val="90000"/>
                  </a:lnSpc>
                  <a:spcBef>
                    <a:spcPct val="0"/>
                  </a:spcBef>
                  <a:spcAft>
                    <a:spcPts val="1067"/>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Medium"/>
                    <a:ea typeface="Frutiger LT Std 45 Light" charset="0"/>
                    <a:cs typeface="Frutiger LT Std 45 Light" charset="0"/>
                  </a:rPr>
                  <a:t>Fostrox</a:t>
                </a:r>
                <a:endParaRPr kumimoji="0" lang="en-US" sz="1200" b="0" i="0" u="none" strike="noStrike" kern="1200" cap="none" spc="0" normalizeH="0" baseline="0" noProof="0" dirty="0">
                  <a:ln>
                    <a:noFill/>
                  </a:ln>
                  <a:solidFill>
                    <a:srgbClr val="000000"/>
                  </a:solidFill>
                  <a:effectLst/>
                  <a:uLnTx/>
                  <a:uFillTx/>
                  <a:latin typeface="Roboto Medium"/>
                  <a:ea typeface="Frutiger LT Std 45 Light" charset="0"/>
                  <a:cs typeface="Frutiger LT Std 45 Light" charset="0"/>
                </a:endParaRPr>
              </a:p>
            </p:txBody>
          </p:sp>
          <p:sp>
            <p:nvSpPr>
              <p:cNvPr id="29" name="TextBox 28">
                <a:extLst>
                  <a:ext uri="{FF2B5EF4-FFF2-40B4-BE49-F238E27FC236}">
                    <a16:creationId xmlns:a16="http://schemas.microsoft.com/office/drawing/2014/main" id="{EC01C254-A57B-41BB-AA49-E4EBF2621C33}"/>
                  </a:ext>
                </a:extLst>
              </p:cNvPr>
              <p:cNvSpPr txBox="1"/>
              <p:nvPr/>
            </p:nvSpPr>
            <p:spPr>
              <a:xfrm>
                <a:off x="7870798" y="1077248"/>
                <a:ext cx="2307457" cy="535166"/>
              </a:xfrm>
              <a:prstGeom prst="rect">
                <a:avLst/>
              </a:prstGeom>
              <a:noFill/>
            </p:spPr>
            <p:txBody>
              <a:bodyPr wrap="square" lIns="0" tIns="0" rIns="0" bIns="0" rtlCol="0" anchor="ctr">
                <a:noAutofit/>
              </a:bodyPr>
              <a:lstStyle/>
              <a:p>
                <a:pPr marL="0" marR="0" lvl="0" indent="0" algn="l" defTabSz="912813" rtl="0" eaLnBrk="0" fontAlgn="base" latinLnBrk="0" hangingPunct="0">
                  <a:lnSpc>
                    <a:spcPct val="90000"/>
                  </a:lnSpc>
                  <a:spcBef>
                    <a:spcPct val="0"/>
                  </a:spcBef>
                  <a:spcAft>
                    <a:spcPts val="1067"/>
                  </a:spcAft>
                  <a:buClrTx/>
                  <a:buSzTx/>
                  <a:buFontTx/>
                  <a:buNone/>
                  <a:tabLst/>
                  <a:defRPr/>
                </a:pPr>
                <a:r>
                  <a:rPr kumimoji="0" lang="sv-SE" sz="1200" b="0" i="0" u="none" strike="noStrike" kern="1200" cap="none" spc="0" normalizeH="0" baseline="0" noProof="0" dirty="0" err="1">
                    <a:ln>
                      <a:noFill/>
                    </a:ln>
                    <a:solidFill>
                      <a:srgbClr val="000000"/>
                    </a:solidFill>
                    <a:effectLst/>
                    <a:uLnTx/>
                    <a:uFillTx/>
                    <a:latin typeface="Roboto Medium"/>
                    <a:ea typeface="Frutiger LT Std 45 Light" charset="0"/>
                    <a:cs typeface="Frutiger LT Std 45 Light" charset="0"/>
                  </a:rPr>
                  <a:t>Fostrox</a:t>
                </a:r>
                <a:r>
                  <a:rPr kumimoji="0" lang="sv-SE" sz="1200" b="0" i="0" u="none" strike="noStrike" kern="1200" cap="none" spc="0" normalizeH="0" baseline="0" noProof="0" dirty="0">
                    <a:ln>
                      <a:noFill/>
                    </a:ln>
                    <a:solidFill>
                      <a:srgbClr val="000000"/>
                    </a:solidFill>
                    <a:effectLst/>
                    <a:uLnTx/>
                    <a:uFillTx/>
                    <a:latin typeface="Roboto Medium"/>
                    <a:ea typeface="Frutiger LT Std 45 Light" charset="0"/>
                    <a:cs typeface="Frutiger LT Std 45 Light" charset="0"/>
                  </a:rPr>
                  <a:t> </a:t>
                </a:r>
                <a:r>
                  <a:rPr kumimoji="0" lang="sv-SE" sz="1200" b="0" i="0" u="none" strike="noStrike" kern="1200" cap="none" spc="0" normalizeH="0" baseline="0" noProof="0" dirty="0" err="1">
                    <a:ln>
                      <a:noFill/>
                    </a:ln>
                    <a:solidFill>
                      <a:srgbClr val="000000"/>
                    </a:solidFill>
                    <a:effectLst/>
                    <a:uLnTx/>
                    <a:uFillTx/>
                    <a:latin typeface="Roboto Medium"/>
                    <a:ea typeface="Frutiger LT Std 45 Light" charset="0"/>
                    <a:cs typeface="Frutiger LT Std 45 Light" charset="0"/>
                  </a:rPr>
                  <a:t>stable</a:t>
                </a:r>
                <a:r>
                  <a:rPr kumimoji="0" lang="sv-SE" sz="1200" b="0" i="0" u="none" strike="noStrike" kern="1200" cap="none" spc="0" normalizeH="0" baseline="0" noProof="0" dirty="0">
                    <a:ln>
                      <a:noFill/>
                    </a:ln>
                    <a:solidFill>
                      <a:srgbClr val="000000"/>
                    </a:solidFill>
                    <a:effectLst/>
                    <a:uLnTx/>
                    <a:uFillTx/>
                    <a:latin typeface="Roboto Medium"/>
                    <a:ea typeface="Frutiger LT Std 45 Light" charset="0"/>
                    <a:cs typeface="Frutiger LT Std 45 Light" charset="0"/>
                  </a:rPr>
                  <a:t> in </a:t>
                </a:r>
                <a:r>
                  <a:rPr kumimoji="0" lang="sv-SE" sz="1200" b="0" i="0" u="none" strike="noStrike" kern="1200" cap="none" spc="0" normalizeH="0" baseline="0" noProof="0" dirty="0" err="1">
                    <a:ln>
                      <a:noFill/>
                    </a:ln>
                    <a:solidFill>
                      <a:srgbClr val="000000"/>
                    </a:solidFill>
                    <a:effectLst/>
                    <a:uLnTx/>
                    <a:uFillTx/>
                    <a:latin typeface="Roboto Medium"/>
                    <a:ea typeface="Frutiger LT Std 45 Light" charset="0"/>
                    <a:cs typeface="Frutiger LT Std 45 Light" charset="0"/>
                  </a:rPr>
                  <a:t>intestine</a:t>
                </a:r>
                <a:r>
                  <a:rPr kumimoji="0" lang="sv-SE" sz="1200" b="0" i="0" u="none" strike="noStrike" kern="1200" cap="none" spc="0" normalizeH="0" baseline="0" noProof="0" dirty="0">
                    <a:ln>
                      <a:noFill/>
                    </a:ln>
                    <a:solidFill>
                      <a:srgbClr val="000000"/>
                    </a:solidFill>
                    <a:effectLst/>
                    <a:uLnTx/>
                    <a:uFillTx/>
                    <a:latin typeface="Roboto Medium"/>
                    <a:ea typeface="Frutiger LT Std 45 Light" charset="0"/>
                    <a:cs typeface="Frutiger LT Std 45 Light" charset="0"/>
                  </a:rPr>
                  <a:t> to </a:t>
                </a:r>
                <a:r>
                  <a:rPr kumimoji="0" lang="sv-SE" sz="1200" b="0" i="0" u="none" strike="noStrike" kern="1200" cap="none" spc="0" normalizeH="0" baseline="0" noProof="0" dirty="0" err="1">
                    <a:ln>
                      <a:noFill/>
                    </a:ln>
                    <a:solidFill>
                      <a:srgbClr val="000000"/>
                    </a:solidFill>
                    <a:effectLst/>
                    <a:uLnTx/>
                    <a:uFillTx/>
                    <a:latin typeface="Roboto Medium"/>
                    <a:ea typeface="Frutiger LT Std 45 Light" charset="0"/>
                    <a:cs typeface="Frutiger LT Std 45 Light" charset="0"/>
                  </a:rPr>
                  <a:t>reach</a:t>
                </a:r>
                <a:r>
                  <a:rPr kumimoji="0" lang="sv-SE" sz="1200" b="0" i="0" u="none" strike="noStrike" kern="1200" cap="none" spc="0" normalizeH="0" baseline="0" noProof="0" dirty="0">
                    <a:ln>
                      <a:noFill/>
                    </a:ln>
                    <a:solidFill>
                      <a:srgbClr val="000000"/>
                    </a:solidFill>
                    <a:effectLst/>
                    <a:uLnTx/>
                    <a:uFillTx/>
                    <a:latin typeface="Roboto Medium"/>
                    <a:ea typeface="Frutiger LT Std 45 Light" charset="0"/>
                    <a:cs typeface="Frutiger LT Std 45 Light" charset="0"/>
                  </a:rPr>
                  <a:t> liver</a:t>
                </a:r>
              </a:p>
            </p:txBody>
          </p:sp>
          <p:sp>
            <p:nvSpPr>
              <p:cNvPr id="30" name="TextBox 29">
                <a:extLst>
                  <a:ext uri="{FF2B5EF4-FFF2-40B4-BE49-F238E27FC236}">
                    <a16:creationId xmlns:a16="http://schemas.microsoft.com/office/drawing/2014/main" id="{5A15A89C-35AC-41B6-842A-CBC1B8F6E371}"/>
                  </a:ext>
                </a:extLst>
              </p:cNvPr>
              <p:cNvSpPr txBox="1"/>
              <p:nvPr/>
            </p:nvSpPr>
            <p:spPr>
              <a:xfrm>
                <a:off x="9544279" y="3997335"/>
                <a:ext cx="2572416" cy="629224"/>
              </a:xfrm>
              <a:prstGeom prst="rect">
                <a:avLst/>
              </a:prstGeom>
              <a:noFill/>
            </p:spPr>
            <p:txBody>
              <a:bodyPr wrap="square" lIns="0" tIns="0" rIns="0" bIns="0" rtlCol="0" anchor="ctr">
                <a:noAutofit/>
              </a:bodyPr>
              <a:lstStyle/>
              <a:p>
                <a:pPr marL="0" marR="0" lvl="0" indent="0" algn="l" defTabSz="912813" rtl="0" eaLnBrk="0" fontAlgn="base" latinLnBrk="0" hangingPunct="0">
                  <a:lnSpc>
                    <a:spcPct val="90000"/>
                  </a:lnSpc>
                  <a:spcBef>
                    <a:spcPct val="0"/>
                  </a:spcBef>
                  <a:spcAft>
                    <a:spcPts val="1067"/>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Roboto Medium"/>
                    <a:ea typeface="Frutiger LT Std 45 Light" charset="0"/>
                    <a:cs typeface="Frutiger LT Std 45 Light" charset="0"/>
                  </a:rPr>
                  <a:t>Rapid </a:t>
                </a:r>
                <a:r>
                  <a:rPr kumimoji="0" lang="sv-SE" sz="1200" b="0" i="0" u="none" strike="noStrike" kern="1200" cap="none" spc="0" normalizeH="0" baseline="0" noProof="0" dirty="0" err="1">
                    <a:ln>
                      <a:noFill/>
                    </a:ln>
                    <a:solidFill>
                      <a:srgbClr val="000000"/>
                    </a:solidFill>
                    <a:effectLst/>
                    <a:uLnTx/>
                    <a:uFillTx/>
                    <a:latin typeface="Roboto Medium"/>
                    <a:ea typeface="Frutiger LT Std 45 Light" charset="0"/>
                    <a:cs typeface="Frutiger LT Std 45 Light" charset="0"/>
                  </a:rPr>
                  <a:t>conversion</a:t>
                </a:r>
                <a:r>
                  <a:rPr kumimoji="0" lang="sv-SE" sz="1200" b="0" i="0" u="none" strike="noStrike" kern="1200" cap="none" spc="0" normalizeH="0" baseline="0" noProof="0" dirty="0">
                    <a:ln>
                      <a:noFill/>
                    </a:ln>
                    <a:solidFill>
                      <a:srgbClr val="000000"/>
                    </a:solidFill>
                    <a:effectLst/>
                    <a:uLnTx/>
                    <a:uFillTx/>
                    <a:latin typeface="Roboto Medium"/>
                    <a:ea typeface="Frutiger LT Std 45 Light" charset="0"/>
                    <a:cs typeface="Frutiger LT Std 45 Light" charset="0"/>
                  </a:rPr>
                  <a:t> in liver to </a:t>
                </a:r>
                <a:r>
                  <a:rPr kumimoji="0" lang="sv-SE" sz="1200" b="0" i="0" u="none" strike="noStrike" kern="1200" cap="none" spc="0" normalizeH="0" baseline="0" noProof="0" dirty="0" err="1">
                    <a:ln>
                      <a:noFill/>
                    </a:ln>
                    <a:solidFill>
                      <a:srgbClr val="000000"/>
                    </a:solidFill>
                    <a:effectLst/>
                    <a:uLnTx/>
                    <a:uFillTx/>
                    <a:latin typeface="Roboto Medium"/>
                    <a:ea typeface="Frutiger LT Std 45 Light" charset="0"/>
                    <a:cs typeface="Frutiger LT Std 45 Light" charset="0"/>
                  </a:rPr>
                  <a:t>active</a:t>
                </a:r>
                <a:r>
                  <a:rPr kumimoji="0" lang="sv-SE" sz="1200" b="0" i="0" u="none" strike="noStrike" kern="1200" cap="none" spc="0" normalizeH="0" baseline="0" noProof="0" dirty="0">
                    <a:ln>
                      <a:noFill/>
                    </a:ln>
                    <a:solidFill>
                      <a:srgbClr val="000000"/>
                    </a:solidFill>
                    <a:effectLst/>
                    <a:uLnTx/>
                    <a:uFillTx/>
                    <a:latin typeface="Roboto Medium"/>
                    <a:ea typeface="Frutiger LT Std 45 Light" charset="0"/>
                    <a:cs typeface="Frutiger LT Std 45 Light" charset="0"/>
                  </a:rPr>
                  <a:t> </a:t>
                </a:r>
                <a:r>
                  <a:rPr kumimoji="0" lang="sv-SE" sz="1200" b="0" i="0" u="none" strike="noStrike" kern="1200" cap="none" spc="0" normalizeH="0" baseline="0" noProof="0" dirty="0" err="1">
                    <a:ln>
                      <a:noFill/>
                    </a:ln>
                    <a:solidFill>
                      <a:srgbClr val="000000"/>
                    </a:solidFill>
                    <a:effectLst/>
                    <a:uLnTx/>
                    <a:uFillTx/>
                    <a:latin typeface="Roboto Medium"/>
                    <a:ea typeface="Frutiger LT Std 45 Light" charset="0"/>
                    <a:cs typeface="Frutiger LT Std 45 Light" charset="0"/>
                  </a:rPr>
                  <a:t>metabolite</a:t>
                </a:r>
                <a:r>
                  <a:rPr kumimoji="0" lang="sv-SE" sz="1200" b="0" i="0" u="none" strike="noStrike" kern="1200" cap="none" spc="0" normalizeH="0" baseline="0" noProof="0" dirty="0">
                    <a:ln>
                      <a:noFill/>
                    </a:ln>
                    <a:solidFill>
                      <a:srgbClr val="000000"/>
                    </a:solidFill>
                    <a:effectLst/>
                    <a:uLnTx/>
                    <a:uFillTx/>
                    <a:latin typeface="Roboto Medium"/>
                    <a:ea typeface="Frutiger LT Std 45 Light" charset="0"/>
                    <a:cs typeface="Frutiger LT Std 45 Light" charset="0"/>
                  </a:rPr>
                  <a:t> TRX-TP</a:t>
                </a:r>
              </a:p>
            </p:txBody>
          </p:sp>
        </p:grpSp>
        <p:cxnSp>
          <p:nvCxnSpPr>
            <p:cNvPr id="17" name="Straight Arrow Connector 16">
              <a:extLst>
                <a:ext uri="{FF2B5EF4-FFF2-40B4-BE49-F238E27FC236}">
                  <a16:creationId xmlns:a16="http://schemas.microsoft.com/office/drawing/2014/main" id="{7DD77FC5-30B4-4946-B57F-C65B2291F350}"/>
                </a:ext>
              </a:extLst>
            </p:cNvPr>
            <p:cNvCxnSpPr>
              <a:cxnSpLocks/>
            </p:cNvCxnSpPr>
            <p:nvPr/>
          </p:nvCxnSpPr>
          <p:spPr>
            <a:xfrm>
              <a:off x="9882412" y="1771576"/>
              <a:ext cx="0" cy="4219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49BC3E1E-043B-48FC-8E61-151FAE1FDEB4}"/>
              </a:ext>
            </a:extLst>
          </p:cNvPr>
          <p:cNvSpPr txBox="1"/>
          <p:nvPr/>
        </p:nvSpPr>
        <p:spPr>
          <a:xfrm>
            <a:off x="7015123" y="6369800"/>
            <a:ext cx="713105" cy="362870"/>
          </a:xfrm>
          <a:prstGeom prst="rect">
            <a:avLst/>
          </a:prstGeom>
          <a:noFill/>
        </p:spPr>
        <p:txBody>
          <a:bodyPr wrap="square" rtlCol="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Roboto" pitchFamily="2" charset="0"/>
              <a:ea typeface="Roboto" pitchFamily="2" charset="0"/>
              <a:cs typeface="+mn-cs"/>
            </a:endParaRPr>
          </a:p>
        </p:txBody>
      </p:sp>
      <p:sp>
        <p:nvSpPr>
          <p:cNvPr id="60" name="Oval 59">
            <a:extLst>
              <a:ext uri="{FF2B5EF4-FFF2-40B4-BE49-F238E27FC236}">
                <a16:creationId xmlns:a16="http://schemas.microsoft.com/office/drawing/2014/main" id="{B6DD6FE2-4A3C-4D27-BC06-FB1EC697B83F}"/>
              </a:ext>
            </a:extLst>
          </p:cNvPr>
          <p:cNvSpPr/>
          <p:nvPr/>
        </p:nvSpPr>
        <p:spPr>
          <a:xfrm>
            <a:off x="11484692" y="278307"/>
            <a:ext cx="648000" cy="6480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Roboto Light"/>
              <a:ea typeface="+mn-ea"/>
              <a:cs typeface="+mn-cs"/>
            </a:endParaRPr>
          </a:p>
        </p:txBody>
      </p:sp>
      <p:pic>
        <p:nvPicPr>
          <p:cNvPr id="61" name="Graphic 60" descr="Fingerprint with solid fill">
            <a:extLst>
              <a:ext uri="{FF2B5EF4-FFF2-40B4-BE49-F238E27FC236}">
                <a16:creationId xmlns:a16="http://schemas.microsoft.com/office/drawing/2014/main" id="{B536DE05-DDEC-407B-B013-03219901AD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92692" y="386307"/>
            <a:ext cx="432000" cy="432000"/>
          </a:xfrm>
          <a:prstGeom prst="rect">
            <a:avLst/>
          </a:prstGeom>
        </p:spPr>
      </p:pic>
      <p:sp>
        <p:nvSpPr>
          <p:cNvPr id="62" name="TextBox 61">
            <a:extLst>
              <a:ext uri="{FF2B5EF4-FFF2-40B4-BE49-F238E27FC236}">
                <a16:creationId xmlns:a16="http://schemas.microsoft.com/office/drawing/2014/main" id="{90680222-F5C4-48E7-82FA-795CB413DDA3}"/>
              </a:ext>
            </a:extLst>
          </p:cNvPr>
          <p:cNvSpPr txBox="1"/>
          <p:nvPr/>
        </p:nvSpPr>
        <p:spPr>
          <a:xfrm>
            <a:off x="6521168" y="1630484"/>
            <a:ext cx="5400000" cy="576000"/>
          </a:xfrm>
          <a:prstGeom prst="rect">
            <a:avLst/>
          </a:prstGeom>
          <a:noFill/>
        </p:spPr>
        <p:txBody>
          <a:bodyPr wrap="square" rtlCol="0" anchor="b">
            <a:noAutofit/>
          </a:bodyPr>
          <a:lstStyle/>
          <a:p>
            <a:pPr marL="0" marR="0" lvl="0" indent="0" algn="l" defTabSz="912813"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oboto Light"/>
                <a:ea typeface="Roboto Light"/>
                <a:cs typeface="+mn-cs"/>
              </a:rPr>
              <a:t>DNA-damage &amp; cell death observed in tumor tissue but not in normal liver tissue*</a:t>
            </a:r>
            <a:endParaRPr kumimoji="0" lang="en-GB" sz="1600" b="0" i="0" u="none" strike="noStrike" kern="1200" cap="none" spc="0" normalizeH="0" baseline="0" noProof="0" dirty="0">
              <a:ln>
                <a:noFill/>
              </a:ln>
              <a:solidFill>
                <a:srgbClr val="000000"/>
              </a:solidFill>
              <a:effectLst/>
              <a:uLnTx/>
              <a:uFillTx/>
              <a:latin typeface="Roboto Light"/>
              <a:ea typeface="Roboto Light"/>
              <a:cs typeface="+mn-cs"/>
            </a:endParaRPr>
          </a:p>
        </p:txBody>
      </p:sp>
      <p:cxnSp>
        <p:nvCxnSpPr>
          <p:cNvPr id="64" name="Straight Connector 63">
            <a:extLst>
              <a:ext uri="{FF2B5EF4-FFF2-40B4-BE49-F238E27FC236}">
                <a16:creationId xmlns:a16="http://schemas.microsoft.com/office/drawing/2014/main" id="{CF7C3196-6FC3-4CBA-A495-2D37C085FD74}"/>
              </a:ext>
            </a:extLst>
          </p:cNvPr>
          <p:cNvCxnSpPr>
            <a:cxnSpLocks/>
          </p:cNvCxnSpPr>
          <p:nvPr/>
        </p:nvCxnSpPr>
        <p:spPr>
          <a:xfrm>
            <a:off x="6521168" y="2220818"/>
            <a:ext cx="5400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6" name="Object 65">
            <a:extLst>
              <a:ext uri="{FF2B5EF4-FFF2-40B4-BE49-F238E27FC236}">
                <a16:creationId xmlns:a16="http://schemas.microsoft.com/office/drawing/2014/main" id="{FE540123-0CE8-4385-B0E4-6D1321B6ABAD}"/>
              </a:ext>
            </a:extLst>
          </p:cNvPr>
          <p:cNvGraphicFramePr>
            <a:graphicFrameLocks noChangeAspect="1"/>
          </p:cNvGraphicFramePr>
          <p:nvPr/>
        </p:nvGraphicFramePr>
        <p:xfrm>
          <a:off x="6517348" y="2367539"/>
          <a:ext cx="5399997" cy="3780000"/>
        </p:xfrm>
        <a:graphic>
          <a:graphicData uri="http://schemas.openxmlformats.org/presentationml/2006/ole">
            <mc:AlternateContent xmlns:mc="http://schemas.openxmlformats.org/markup-compatibility/2006">
              <mc:Choice xmlns:v="urn:schemas-microsoft-com:vml" Requires="v">
                <p:oleObj name="Prism 7" r:id="rId9" imgW="3947087" imgH="2758681" progId="Prism7.Document">
                  <p:embed/>
                </p:oleObj>
              </mc:Choice>
              <mc:Fallback>
                <p:oleObj name="Prism 7" r:id="rId9" imgW="3947087" imgH="2758681" progId="Prism7.Document">
                  <p:embed/>
                  <p:pic>
                    <p:nvPicPr>
                      <p:cNvPr id="66" name="Object 65">
                        <a:extLst>
                          <a:ext uri="{FF2B5EF4-FFF2-40B4-BE49-F238E27FC236}">
                            <a16:creationId xmlns:a16="http://schemas.microsoft.com/office/drawing/2014/main" id="{FE540123-0CE8-4385-B0E4-6D1321B6ABAD}"/>
                          </a:ext>
                        </a:extLst>
                      </p:cNvPr>
                      <p:cNvPicPr/>
                      <p:nvPr/>
                    </p:nvPicPr>
                    <p:blipFill>
                      <a:blip r:embed="rId10"/>
                      <a:stretch>
                        <a:fillRect/>
                      </a:stretch>
                    </p:blipFill>
                    <p:spPr>
                      <a:xfrm>
                        <a:off x="6517348" y="2367539"/>
                        <a:ext cx="5399997" cy="3780000"/>
                      </a:xfrm>
                      <a:prstGeom prst="rect">
                        <a:avLst/>
                      </a:prstGeom>
                    </p:spPr>
                  </p:pic>
                </p:oleObj>
              </mc:Fallback>
            </mc:AlternateContent>
          </a:graphicData>
        </a:graphic>
      </p:graphicFrame>
    </p:spTree>
    <p:extLst>
      <p:ext uri="{BB962C8B-B14F-4D97-AF65-F5344CB8AC3E}">
        <p14:creationId xmlns:p14="http://schemas.microsoft.com/office/powerpoint/2010/main" val="40282128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vFDjnm0nSqWY0Mj_2OBwd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S4NAPBftTfmIS6Bl96Dty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S4NAPBftTfmIS6Bl96DtyA"/>
</p:tagLst>
</file>

<file path=ppt/theme/theme1.xml><?xml version="1.0" encoding="utf-8"?>
<a:theme xmlns:a="http://schemas.openxmlformats.org/drawingml/2006/main" name="Medivir EXTERN">
  <a:themeElements>
    <a:clrScheme name="Medivir">
      <a:dk1>
        <a:srgbClr val="000000"/>
      </a:dk1>
      <a:lt1>
        <a:sysClr val="window" lastClr="FFFFFF"/>
      </a:lt1>
      <a:dk2>
        <a:srgbClr val="111820"/>
      </a:dk2>
      <a:lt2>
        <a:srgbClr val="F1F1F1"/>
      </a:lt2>
      <a:accent1>
        <a:srgbClr val="06565B"/>
      </a:accent1>
      <a:accent2>
        <a:srgbClr val="3B1850"/>
      </a:accent2>
      <a:accent3>
        <a:srgbClr val="E47930"/>
      </a:accent3>
      <a:accent4>
        <a:srgbClr val="1F6BB2"/>
      </a:accent4>
      <a:accent5>
        <a:srgbClr val="1B9761"/>
      </a:accent5>
      <a:accent6>
        <a:srgbClr val="C94684"/>
      </a:accent6>
      <a:hlink>
        <a:srgbClr val="E47930"/>
      </a:hlink>
      <a:folHlink>
        <a:srgbClr val="E47930"/>
      </a:folHlink>
    </a:clrScheme>
    <a:fontScheme name="Medivir">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External presentation Nov 2018" id="{7D6BE5FA-B6E2-4141-A1E8-AFE76FDEC610}" vid="{9F34F4C9-CDEF-414B-95C9-ADBCFB6D568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c9ee189-23e8-4910-9ea9-7534d0726172">
      <UserInfo>
        <DisplayName>Yilmaz Mahshid</DisplayName>
        <AccountId>15</AccountId>
        <AccountType/>
      </UserInfo>
      <UserInfo>
        <DisplayName>Magnus Christensen</DisplayName>
        <AccountId>13</AccountId>
        <AccountType/>
      </UserInfo>
      <UserInfo>
        <DisplayName>Marie Ryvang</DisplayName>
        <AccountId>6</AccountId>
        <AccountType/>
      </UserInfo>
      <UserInfo>
        <DisplayName>Fredrik Öberg</DisplayName>
        <AccountId>14</AccountId>
        <AccountType/>
      </UserInfo>
      <UserInfo>
        <DisplayName>Christina Herder</DisplayName>
        <AccountId>12</AccountId>
        <AccountType/>
      </UserInfo>
    </SharedWithUsers>
    <lcf76f155ced4ddcb4097134ff3c332f xmlns="4515298a-f278-4fda-be56-6504e376d758">
      <Terms xmlns="http://schemas.microsoft.com/office/infopath/2007/PartnerControls"/>
    </lcf76f155ced4ddcb4097134ff3c332f>
    <TaxCatchAll xmlns="2c9ee189-23e8-4910-9ea9-7534d072617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D3C8C11E53CC4997257E9F46E9BA75" ma:contentTypeVersion="12" ma:contentTypeDescription="Create a new document." ma:contentTypeScope="" ma:versionID="035eabfa48599a7bd7aad454c578f032">
  <xsd:schema xmlns:xsd="http://www.w3.org/2001/XMLSchema" xmlns:xs="http://www.w3.org/2001/XMLSchema" xmlns:p="http://schemas.microsoft.com/office/2006/metadata/properties" xmlns:ns2="4515298a-f278-4fda-be56-6504e376d758" xmlns:ns3="2c9ee189-23e8-4910-9ea9-7534d0726172" targetNamespace="http://schemas.microsoft.com/office/2006/metadata/properties" ma:root="true" ma:fieldsID="1c89fe50a5eb3fa0143abb6295d8ebe8" ns2:_="" ns3:_="">
    <xsd:import namespace="4515298a-f278-4fda-be56-6504e376d758"/>
    <xsd:import namespace="2c9ee189-23e8-4910-9ea9-7534d07261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15298a-f278-4fda-be56-6504e376d7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4a0f5f4-804f-4a5e-b271-f26fe2b05f4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9ee189-23e8-4910-9ea9-7534d072617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1c78f50-e227-4257-b497-e94727d34f5d}" ma:internalName="TaxCatchAll" ma:showField="CatchAllData" ma:web="2c9ee189-23e8-4910-9ea9-7534d07261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206DC6-68B1-4AB9-93C4-BAB05135B34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2dd55c92-3881-488d-99bd-3ea51ffc2b84"/>
    <ds:schemaRef ds:uri="http://schemas.openxmlformats.org/package/2006/metadata/core-properties"/>
    <ds:schemaRef ds:uri="fef15f4d-aec6-4f73-adc4-83bafafd06b4"/>
    <ds:schemaRef ds:uri="http://www.w3.org/XML/1998/namespace"/>
    <ds:schemaRef ds:uri="http://purl.org/dc/dcmitype/"/>
    <ds:schemaRef ds:uri="2c9ee189-23e8-4910-9ea9-7534d0726172"/>
    <ds:schemaRef ds:uri="4515298a-f278-4fda-be56-6504e376d758"/>
  </ds:schemaRefs>
</ds:datastoreItem>
</file>

<file path=customXml/itemProps2.xml><?xml version="1.0" encoding="utf-8"?>
<ds:datastoreItem xmlns:ds="http://schemas.openxmlformats.org/officeDocument/2006/customXml" ds:itemID="{3DDF39AA-B28C-4286-AAAE-EE2130EBB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15298a-f278-4fda-be56-6504e376d758"/>
    <ds:schemaRef ds:uri="2c9ee189-23e8-4910-9ea9-7534d07261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80C637-C4B7-4324-A34D-9CA6D4B68C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External presentation Nov 2018</Template>
  <TotalTime>17686</TotalTime>
  <Words>2664</Words>
  <Application>Microsoft Office PowerPoint</Application>
  <PresentationFormat>Widescreen</PresentationFormat>
  <Paragraphs>331</Paragraphs>
  <Slides>20</Slides>
  <Notes>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0" baseType="lpstr">
      <vt:lpstr>Roboto Medium</vt:lpstr>
      <vt:lpstr>Roboto Light</vt:lpstr>
      <vt:lpstr>Calibri</vt:lpstr>
      <vt:lpstr>Arial</vt:lpstr>
      <vt:lpstr>Roboto</vt:lpstr>
      <vt:lpstr>Lucida Grande</vt:lpstr>
      <vt:lpstr>Wingdings</vt:lpstr>
      <vt:lpstr>Medivir EXTERN</vt:lpstr>
      <vt:lpstr>think-cell Slide</vt:lpstr>
      <vt:lpstr>Prism 7</vt:lpstr>
      <vt:lpstr>ABG Sundal collier life science summit   18 May, 2022  Jens lindberg, ceo</vt:lpstr>
      <vt:lpstr>Important notice</vt:lpstr>
      <vt:lpstr>A unique, first-in-class, lead asset in liver cancer (HCC) &amp; successful partnering strategy</vt:lpstr>
      <vt:lpstr>Strategic shift to oncology gathering momentum on the back of historically successful R&amp;D team &amp; in-house compounds</vt:lpstr>
      <vt:lpstr>Pipeline overview – in-house development &amp; assets for partnering</vt:lpstr>
      <vt:lpstr>Fostrox – for the treatment of liver cancer</vt:lpstr>
      <vt:lpstr>HCC is a significantly growing market with large unmet need</vt:lpstr>
      <vt:lpstr>Fostrox – Innovative combination of proven technology &amp; MoA to improve probability of success</vt:lpstr>
      <vt:lpstr>Fostrox – first-in-class, orphan drug inducing DNA damage &amp; cell death selectively in liver tumor tissue</vt:lpstr>
      <vt:lpstr>Current pipeline of new HCC therapies consists of a variation of combination trials with two key mechanisms of actions </vt:lpstr>
      <vt:lpstr>Fostrox – A unique, differentiated MoA in HCC inhibiting DNA replication; strong potential for combinations</vt:lpstr>
      <vt:lpstr>Fostrox – next step; phase 1b/2a combination study</vt:lpstr>
      <vt:lpstr>PowerPoint Presentation</vt:lpstr>
      <vt:lpstr>Fostrox – continued momentum moving into 22/23</vt:lpstr>
      <vt:lpstr>PowerPoint Presentation</vt:lpstr>
      <vt:lpstr>Strategic evolution &amp; vision for fostrox in liver cancer</vt:lpstr>
      <vt:lpstr>Pipeline overview – in-house development &amp; assets for partnering</vt:lpstr>
      <vt:lpstr>Birinapant – Licensing agreement with IGM Biosciences</vt:lpstr>
      <vt:lpstr>Fostrox – A unique, first-in-class potential treatment for primary liver cancer</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ProHearing October 14, 2021</dc:title>
  <dc:creator>Marie.Ryvang@medivir.com</dc:creator>
  <cp:keywords/>
  <cp:lastModifiedBy>Marie Ryvang</cp:lastModifiedBy>
  <cp:revision>45</cp:revision>
  <cp:lastPrinted>2021-02-26T10:39:43Z</cp:lastPrinted>
  <dcterms:created xsi:type="dcterms:W3CDTF">2018-11-12T14:34:12Z</dcterms:created>
  <dcterms:modified xsi:type="dcterms:W3CDTF">2022-05-20T11:51:36Z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0x010100EED3C8C11E53CC4997257E9F46E9BA75</vt:lpwstr>
  </property>
  <property fmtid="{D5CDD505-2E9C-101B-9397-08002B2CF9AE}" pid="3" name="TaxKeyword">
    <vt:lpwstr/>
  </property>
  <property fmtid="{D5CDD505-2E9C-101B-9397-08002B2CF9AE}" pid="4" name="MSIP_Label_6b0f81c3-d963-4ac4-b2f1-43da2debaa6c_Enabled">
    <vt:lpwstr>true</vt:lpwstr>
  </property>
  <property fmtid="{D5CDD505-2E9C-101B-9397-08002B2CF9AE}" pid="5" name="MSIP_Label_6b0f81c3-d963-4ac4-b2f1-43da2debaa6c_SetDate">
    <vt:lpwstr>2022-04-21T09:27:41Z</vt:lpwstr>
  </property>
  <property fmtid="{D5CDD505-2E9C-101B-9397-08002B2CF9AE}" pid="6" name="MSIP_Label_6b0f81c3-d963-4ac4-b2f1-43da2debaa6c_Method">
    <vt:lpwstr>Standard</vt:lpwstr>
  </property>
  <property fmtid="{D5CDD505-2E9C-101B-9397-08002B2CF9AE}" pid="7" name="MSIP_Label_6b0f81c3-d963-4ac4-b2f1-43da2debaa6c_Name">
    <vt:lpwstr>6b0f81c3-d963-4ac4-b2f1-43da2debaa6c</vt:lpwstr>
  </property>
  <property fmtid="{D5CDD505-2E9C-101B-9397-08002B2CF9AE}" pid="8" name="MSIP_Label_6b0f81c3-d963-4ac4-b2f1-43da2debaa6c_SiteId">
    <vt:lpwstr>2cb185e6-6bd4-4892-984e-97c7e4032823</vt:lpwstr>
  </property>
  <property fmtid="{D5CDD505-2E9C-101B-9397-08002B2CF9AE}" pid="9" name="MSIP_Label_6b0f81c3-d963-4ac4-b2f1-43da2debaa6c_ContentBits">
    <vt:lpwstr>0</vt:lpwstr>
  </property>
  <property fmtid="{D5CDD505-2E9C-101B-9397-08002B2CF9AE}" pid="10" name="MediaServiceImageTags">
    <vt:lpwstr/>
  </property>
</Properties>
</file>